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35" r:id="rId4"/>
    <p:sldId id="334" r:id="rId5"/>
    <p:sldId id="328" r:id="rId6"/>
    <p:sldId id="329" r:id="rId7"/>
    <p:sldId id="330" r:id="rId8"/>
    <p:sldId id="332" r:id="rId9"/>
    <p:sldId id="333" r:id="rId10"/>
    <p:sldId id="273" r:id="rId11"/>
    <p:sldId id="258" r:id="rId12"/>
    <p:sldId id="260" r:id="rId13"/>
    <p:sldId id="261" r:id="rId14"/>
    <p:sldId id="262" r:id="rId15"/>
    <p:sldId id="283" r:id="rId16"/>
    <p:sldId id="292" r:id="rId17"/>
    <p:sldId id="310" r:id="rId18"/>
    <p:sldId id="313" r:id="rId19"/>
    <p:sldId id="312" r:id="rId20"/>
    <p:sldId id="311" r:id="rId21"/>
    <p:sldId id="314" r:id="rId22"/>
    <p:sldId id="263" r:id="rId23"/>
    <p:sldId id="267" r:id="rId24"/>
    <p:sldId id="264" r:id="rId25"/>
    <p:sldId id="308" r:id="rId26"/>
    <p:sldId id="265" r:id="rId27"/>
    <p:sldId id="266" r:id="rId28"/>
    <p:sldId id="269" r:id="rId29"/>
    <p:sldId id="280" r:id="rId30"/>
    <p:sldId id="284" r:id="rId31"/>
    <p:sldId id="281" r:id="rId32"/>
    <p:sldId id="285" r:id="rId33"/>
    <p:sldId id="327" r:id="rId34"/>
    <p:sldId id="304" r:id="rId35"/>
    <p:sldId id="289" r:id="rId36"/>
    <p:sldId id="290" r:id="rId37"/>
    <p:sldId id="321" r:id="rId38"/>
    <p:sldId id="326" r:id="rId39"/>
    <p:sldId id="287" r:id="rId40"/>
    <p:sldId id="291" r:id="rId41"/>
    <p:sldId id="300" r:id="rId42"/>
    <p:sldId id="270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271" r:id="rId51"/>
    <p:sldId id="272" r:id="rId52"/>
    <p:sldId id="309" r:id="rId53"/>
    <p:sldId id="301" r:id="rId54"/>
    <p:sldId id="277" r:id="rId55"/>
    <p:sldId id="315" r:id="rId56"/>
    <p:sldId id="316" r:id="rId57"/>
    <p:sldId id="317" r:id="rId58"/>
    <p:sldId id="318" r:id="rId59"/>
    <p:sldId id="319" r:id="rId60"/>
    <p:sldId id="320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-1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68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44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40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1403E3B-0350-4AC0-8055-CF69E974C85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7497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0296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83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6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37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30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3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92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49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83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C8DDD-7892-42EA-AD67-FEE542ACAF1D}" type="datetimeFigureOut">
              <a:rPr lang="cs-CZ" smtClean="0"/>
              <a:t>4.12.2017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9C6B-93C5-4348-868A-5F6CDEF415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hyperlink" Target="https://www.youtube.com/watch?v=Xa7HrUBg1yw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AjnPVbDhZn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oxymonitor.com/" TargetMode="Externa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0RKh6NRMqc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y3Zq4n3WSyc" TargetMode="External"/><Relationship Id="rId5" Type="http://schemas.openxmlformats.org/officeDocument/2006/relationships/hyperlink" Target="https://www.youtube.com/watch?v=KI7s8pkWu-0" TargetMode="Externa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ptdpkebTmu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e9EDqOs3Nq0" TargetMode="Externa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iacsc.com.sg/services-treadmill-stress-echocardiography.html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imeagroup.com/kontakt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blt.cz/skripta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hyperlink" Target="https://www.youtube.com/watch?v=1B27lCrv6x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g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jpg"/><Relationship Id="rId4" Type="http://schemas.openxmlformats.org/officeDocument/2006/relationships/hyperlink" Target="https://en.wikipedia.org/wiki/Continuous_noninvasive_arterial_pressur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5bES9REdiA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o.cz/documents/2006_03_28_011.pdf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www.detskydiabetes.cz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tskydiabetes.cz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://dx.doi.org/10.3390/bios304040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dpi.com/2079-6374/3/4/400" TargetMode="External"/><Relationship Id="rId5" Type="http://schemas.openxmlformats.org/officeDocument/2006/relationships/hyperlink" Target="http://www.mdpi.com/search?authors=J%C3%B8rn%20Bolstad%20Christensen&amp;orcid=" TargetMode="External"/><Relationship Id="rId4" Type="http://schemas.openxmlformats.org/officeDocument/2006/relationships/hyperlink" Target="http://www.mdpi.com/search?authors=Jon%20Stefan%20Hansen&amp;orcid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8097" y="1410687"/>
            <a:ext cx="9144000" cy="3030684"/>
          </a:xfr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70C0"/>
                </a:solidFill>
              </a:rPr>
              <a:t>Zátěžové testy a monitoring fyziologických funkcí</a:t>
            </a:r>
            <a:br>
              <a:rPr lang="cs-CZ" sz="3200" dirty="0" smtClean="0">
                <a:solidFill>
                  <a:srgbClr val="0070C0"/>
                </a:solidFill>
              </a:rPr>
            </a:br>
            <a:r>
              <a:rPr lang="cs-CZ" sz="3200" dirty="0" smtClean="0">
                <a:solidFill>
                  <a:srgbClr val="0070C0"/>
                </a:solidFill>
              </a:rPr>
              <a:t>u pacientů vybraných interních onemocnění</a:t>
            </a:r>
            <a:br>
              <a:rPr lang="cs-CZ" sz="3200" dirty="0" smtClean="0">
                <a:solidFill>
                  <a:srgbClr val="0070C0"/>
                </a:solidFill>
              </a:rPr>
            </a:br>
            <a:r>
              <a:rPr lang="cs-CZ" sz="3200" dirty="0" smtClean="0">
                <a:solidFill>
                  <a:srgbClr val="0070C0"/>
                </a:solidFill>
              </a:rPr>
              <a:t/>
            </a:r>
            <a:br>
              <a:rPr lang="cs-CZ" sz="3200" dirty="0" smtClean="0">
                <a:solidFill>
                  <a:srgbClr val="0070C0"/>
                </a:solidFill>
              </a:rPr>
            </a:br>
            <a:r>
              <a:rPr lang="cs-CZ" sz="2200" dirty="0" smtClean="0">
                <a:solidFill>
                  <a:srgbClr val="002060"/>
                </a:solidFill>
              </a:rPr>
              <a:t/>
            </a:r>
            <a:br>
              <a:rPr lang="cs-CZ" sz="2200" dirty="0" smtClean="0">
                <a:solidFill>
                  <a:srgbClr val="002060"/>
                </a:solidFill>
              </a:rPr>
            </a:br>
            <a:r>
              <a:rPr lang="cs-CZ" sz="2000" dirty="0" smtClean="0">
                <a:solidFill>
                  <a:srgbClr val="002060"/>
                </a:solidFill>
              </a:rPr>
              <a:t>Jan Novotný, 2016</a:t>
            </a:r>
            <a:br>
              <a:rPr lang="cs-CZ" sz="2000" dirty="0" smtClean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/>
            </a:r>
            <a:br>
              <a:rPr lang="cs-CZ" sz="2000" dirty="0">
                <a:solidFill>
                  <a:srgbClr val="002060"/>
                </a:solidFill>
              </a:rPr>
            </a:br>
            <a:endParaRPr lang="cs-CZ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RESPIRAČNÍCH DYSFUNKCÍ</a:t>
            </a:r>
            <a:endParaRPr lang="en-GB" alt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9" y="3638273"/>
            <a:ext cx="4249930" cy="283052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0394" y="1284631"/>
            <a:ext cx="5197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0070C0"/>
                </a:solidFill>
              </a:rPr>
              <a:t>Bronchoprovokační</a:t>
            </a:r>
            <a:r>
              <a:rPr lang="cs-CZ" b="1" dirty="0" smtClean="0">
                <a:solidFill>
                  <a:srgbClr val="0070C0"/>
                </a:solidFill>
              </a:rPr>
              <a:t> testy</a:t>
            </a:r>
          </a:p>
          <a:p>
            <a:pPr algn="ctr"/>
            <a:r>
              <a:rPr lang="cs-CZ" cap="all" dirty="0" smtClean="0">
                <a:solidFill>
                  <a:srgbClr val="0070C0"/>
                </a:solidFill>
              </a:rPr>
              <a:t>diagnostika </a:t>
            </a:r>
            <a:r>
              <a:rPr lang="cs-CZ" cap="all" dirty="0" err="1" smtClean="0">
                <a:solidFill>
                  <a:srgbClr val="0070C0"/>
                </a:solidFill>
              </a:rPr>
              <a:t>hyperreAKTIVITY</a:t>
            </a:r>
            <a:r>
              <a:rPr lang="cs-CZ" cap="all" dirty="0" smtClean="0">
                <a:solidFill>
                  <a:srgbClr val="0070C0"/>
                </a:solidFill>
              </a:rPr>
              <a:t> DÝCHACÍCH CEST</a:t>
            </a:r>
          </a:p>
          <a:p>
            <a:r>
              <a:rPr lang="cs-CZ" sz="1000" dirty="0" smtClean="0"/>
              <a:t>(</a:t>
            </a:r>
            <a:r>
              <a:rPr lang="cs-CZ" sz="1000" dirty="0" err="1" smtClean="0"/>
              <a:t>Jörg</a:t>
            </a:r>
            <a:r>
              <a:rPr lang="cs-CZ" sz="1000" dirty="0" smtClean="0"/>
              <a:t> D. </a:t>
            </a:r>
            <a:r>
              <a:rPr lang="cs-CZ" sz="1000" dirty="0" err="1" smtClean="0"/>
              <a:t>Leuppi</a:t>
            </a:r>
            <a:r>
              <a:rPr lang="cs-CZ" sz="1000" dirty="0" smtClean="0"/>
              <a:t>, 2014; http://www.prolekare.cz/cop-</a:t>
            </a:r>
            <a:r>
              <a:rPr lang="cs-CZ" sz="1000" dirty="0" err="1" smtClean="0"/>
              <a:t>clanek</a:t>
            </a:r>
            <a:r>
              <a:rPr lang="cs-CZ" sz="1000" dirty="0" smtClean="0"/>
              <a:t>/bronchoprovokacni-testy-u-astmatu-porovnani-primych-a-neprimych-stimulu-48269?confirm_rules=1)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525253" y="6222572"/>
            <a:ext cx="10470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http://hbova.cz/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42751" y="2431756"/>
            <a:ext cx="5667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PŘÍMÉ: histamin nebo </a:t>
            </a:r>
            <a:r>
              <a:rPr lang="cs-CZ" dirty="0" err="1"/>
              <a:t>metacholin</a:t>
            </a:r>
            <a:r>
              <a:rPr lang="cs-CZ" dirty="0"/>
              <a:t> (podobný acetylcholinu) dráždí specifické receptory</a:t>
            </a:r>
          </a:p>
          <a:p>
            <a:r>
              <a:rPr lang="cs-CZ" dirty="0"/>
              <a:t>NEPŘÍMÉ: destilovaná voda, roztok </a:t>
            </a:r>
            <a:r>
              <a:rPr lang="cs-CZ" dirty="0" err="1"/>
              <a:t>NaCl</a:t>
            </a:r>
            <a:r>
              <a:rPr lang="cs-CZ" dirty="0"/>
              <a:t>, hyperpnoe při dýchání suchého vzduchu, </a:t>
            </a:r>
            <a:r>
              <a:rPr lang="cs-CZ" dirty="0">
                <a:solidFill>
                  <a:srgbClr val="0070C0"/>
                </a:solidFill>
              </a:rPr>
              <a:t>tělesná námaha</a:t>
            </a:r>
            <a:r>
              <a:rPr lang="cs-CZ" dirty="0"/>
              <a:t>, …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945959" y="1342933"/>
            <a:ext cx="251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70C0"/>
                </a:solidFill>
              </a:rPr>
              <a:t>SPIROMETRIE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Křivka „průtok / objem“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3" y="1989264"/>
            <a:ext cx="4606308" cy="447952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Obrázek 1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7" y="1342933"/>
            <a:ext cx="2451250" cy="1377369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2917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4" y="1784326"/>
            <a:ext cx="5913974" cy="4006875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cs-CZ" sz="2400" b="1" dirty="0" err="1" smtClean="0">
                <a:solidFill>
                  <a:schemeClr val="accent6">
                    <a:lumMod val="75000"/>
                  </a:schemeClr>
                </a:solidFill>
              </a:rPr>
              <a:t>Indikace</a:t>
            </a:r>
            <a:endParaRPr lang="cs-CZ" altLang="cs-CZ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dirty="0" smtClean="0"/>
              <a:t>diagnostika zátěžového – </a:t>
            </a:r>
            <a:r>
              <a:rPr lang="cs-CZ" altLang="cs-CZ" dirty="0" err="1" smtClean="0"/>
              <a:t>pozátěžového</a:t>
            </a:r>
            <a:r>
              <a:rPr lang="cs-CZ" altLang="cs-CZ" dirty="0" smtClean="0"/>
              <a:t> astmatu </a:t>
            </a:r>
          </a:p>
          <a:p>
            <a:pPr lvl="1">
              <a:lnSpc>
                <a:spcPct val="80000"/>
              </a:lnSpc>
            </a:pPr>
            <a:r>
              <a:rPr lang="en-GB" altLang="cs-CZ" dirty="0" err="1" smtClean="0"/>
              <a:t>doporuč</a:t>
            </a:r>
            <a:r>
              <a:rPr lang="cs-CZ" altLang="cs-CZ" dirty="0" smtClean="0"/>
              <a:t>ování</a:t>
            </a:r>
            <a:r>
              <a:rPr lang="en-GB" altLang="cs-CZ" dirty="0" smtClean="0"/>
              <a:t> </a:t>
            </a:r>
            <a:r>
              <a:rPr lang="cs-CZ" altLang="cs-CZ" dirty="0" smtClean="0"/>
              <a:t>a kontrola </a:t>
            </a:r>
            <a:r>
              <a:rPr lang="en-GB" altLang="cs-CZ" dirty="0" err="1" smtClean="0"/>
              <a:t>optimální</a:t>
            </a:r>
            <a:r>
              <a:rPr lang="cs-CZ" altLang="cs-CZ" dirty="0"/>
              <a:t>ho</a:t>
            </a:r>
            <a:r>
              <a:rPr lang="en-GB" altLang="cs-CZ" dirty="0"/>
              <a:t> </a:t>
            </a:r>
            <a:r>
              <a:rPr lang="en-GB" altLang="cs-CZ" dirty="0" err="1"/>
              <a:t>pohybov</a:t>
            </a:r>
            <a:r>
              <a:rPr lang="cs-CZ" altLang="cs-CZ" dirty="0" err="1"/>
              <a:t>ého</a:t>
            </a:r>
            <a:r>
              <a:rPr lang="en-GB" altLang="cs-CZ" dirty="0"/>
              <a:t> </a:t>
            </a:r>
            <a:r>
              <a:rPr lang="en-GB" altLang="cs-CZ" dirty="0" err="1"/>
              <a:t>režim</a:t>
            </a:r>
            <a:r>
              <a:rPr lang="cs-CZ" altLang="cs-CZ" dirty="0" smtClean="0"/>
              <a:t>u, pohybové léčby</a:t>
            </a: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en-GB" altLang="cs-CZ" dirty="0" err="1" smtClean="0"/>
              <a:t>plánování</a:t>
            </a:r>
            <a:r>
              <a:rPr lang="en-GB" altLang="cs-CZ" dirty="0" smtClean="0"/>
              <a:t> </a:t>
            </a:r>
            <a:r>
              <a:rPr lang="en-GB" altLang="cs-CZ" dirty="0" err="1"/>
              <a:t>sportu</a:t>
            </a:r>
            <a:r>
              <a:rPr lang="en-GB" altLang="cs-CZ" dirty="0"/>
              <a:t> u </a:t>
            </a:r>
            <a:r>
              <a:rPr lang="en-GB" altLang="cs-CZ" dirty="0" err="1"/>
              <a:t>astmatika</a:t>
            </a:r>
            <a:r>
              <a:rPr lang="en-GB" altLang="cs-CZ" dirty="0"/>
              <a:t>,</a:t>
            </a:r>
            <a:r>
              <a:rPr lang="en-GB" altLang="cs-CZ" b="1" dirty="0"/>
              <a:t> </a:t>
            </a: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en-GB" altLang="cs-CZ" sz="2400" b="1" dirty="0" err="1">
                <a:solidFill>
                  <a:srgbClr val="FF0000"/>
                </a:solidFill>
              </a:rPr>
              <a:t>Kontraindikace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dirty="0" smtClean="0"/>
              <a:t>akutní záchvat </a:t>
            </a:r>
            <a:r>
              <a:rPr lang="en-GB" altLang="cs-CZ" dirty="0" err="1" smtClean="0"/>
              <a:t>astma</a:t>
            </a:r>
            <a:r>
              <a:rPr lang="cs-CZ" altLang="cs-CZ" dirty="0" smtClean="0"/>
              <a:t>tu</a:t>
            </a:r>
            <a:r>
              <a:rPr lang="en-GB" altLang="cs-CZ" dirty="0" smtClean="0"/>
              <a:t>, </a:t>
            </a:r>
            <a:r>
              <a:rPr lang="en-GB" altLang="cs-CZ" dirty="0" err="1"/>
              <a:t>bolest</a:t>
            </a:r>
            <a:r>
              <a:rPr lang="en-GB" altLang="cs-CZ" dirty="0"/>
              <a:t> </a:t>
            </a:r>
            <a:r>
              <a:rPr lang="en-GB" altLang="cs-CZ" dirty="0" err="1"/>
              <a:t>hrudníku</a:t>
            </a:r>
            <a:r>
              <a:rPr lang="en-GB" altLang="cs-CZ" dirty="0"/>
              <a:t>, </a:t>
            </a:r>
            <a:endParaRPr lang="cs-CZ" altLang="cs-CZ" dirty="0" smtClean="0"/>
          </a:p>
          <a:p>
            <a:pPr lvl="1">
              <a:lnSpc>
                <a:spcPct val="80000"/>
              </a:lnSpc>
            </a:pPr>
            <a:r>
              <a:rPr lang="cs-CZ" altLang="cs-CZ" dirty="0" smtClean="0"/>
              <a:t>ostatní důvody jako u </a:t>
            </a:r>
            <a:r>
              <a:rPr lang="cs-CZ" altLang="cs-CZ" dirty="0" err="1" smtClean="0"/>
              <a:t>neastmatiků</a:t>
            </a:r>
            <a:r>
              <a:rPr lang="en-GB" altLang="cs-CZ" dirty="0" smtClean="0"/>
              <a:t> </a:t>
            </a:r>
            <a:r>
              <a:rPr lang="cs-CZ" altLang="cs-CZ" dirty="0" smtClean="0"/>
              <a:t>– subjektivní a objektivní</a:t>
            </a:r>
            <a:endParaRPr lang="cs-CZ" altLang="cs-C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ASTMATIK</a:t>
            </a:r>
            <a:r>
              <a:rPr lang="en-GB" altLang="cs-CZ" sz="3200" dirty="0"/>
              <a:t>Ů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27537" y="1191223"/>
            <a:ext cx="213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70C0"/>
                </a:solidFill>
              </a:rPr>
              <a:t>FYZICKÁ ZÁTĚŽ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66050" y="1779007"/>
            <a:ext cx="4417144" cy="401219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dirty="0" smtClean="0">
                <a:solidFill>
                  <a:srgbClr val="FF0000"/>
                </a:solidFill>
              </a:rPr>
              <a:t>s medikací nebo bez medikace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 smtClean="0">
                <a:solidFill>
                  <a:schemeClr val="folHlink"/>
                </a:solidFill>
              </a:rPr>
              <a:t>P</a:t>
            </a:r>
            <a:r>
              <a:rPr lang="en-GB" altLang="cs-CZ" sz="2000" b="1" dirty="0" err="1" smtClean="0">
                <a:solidFill>
                  <a:schemeClr val="folHlink"/>
                </a:solidFill>
              </a:rPr>
              <a:t>řerušení</a:t>
            </a:r>
            <a:r>
              <a:rPr lang="en-GB" altLang="cs-CZ" sz="2000" b="1" dirty="0" smtClean="0">
                <a:solidFill>
                  <a:schemeClr val="folHlink"/>
                </a:solidFill>
              </a:rPr>
              <a:t> </a:t>
            </a:r>
            <a:r>
              <a:rPr lang="en-GB" altLang="cs-CZ" sz="2000" b="1" dirty="0" err="1" smtClean="0">
                <a:solidFill>
                  <a:schemeClr val="folHlink"/>
                </a:solidFill>
              </a:rPr>
              <a:t>medikace</a:t>
            </a:r>
            <a:r>
              <a:rPr lang="en-GB" altLang="cs-CZ" sz="2000" b="1" dirty="0" smtClean="0">
                <a:solidFill>
                  <a:schemeClr val="folHlink"/>
                </a:solidFill>
              </a:rPr>
              <a:t> </a:t>
            </a:r>
            <a:r>
              <a:rPr lang="cs-CZ" altLang="cs-CZ" sz="2000" b="1" dirty="0" smtClean="0">
                <a:solidFill>
                  <a:schemeClr val="folHlink"/>
                </a:solidFill>
              </a:rPr>
              <a:t>před testem:</a:t>
            </a:r>
            <a:endParaRPr lang="en-GB" altLang="cs-CZ" sz="2000" b="1" dirty="0" smtClean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krátkodobí</a:t>
            </a:r>
            <a:r>
              <a:rPr lang="en-GB" altLang="cs-CZ" sz="2000" dirty="0" smtClean="0"/>
              <a:t> </a:t>
            </a:r>
            <a:r>
              <a:rPr lang="en-GB" altLang="cs-CZ" sz="2000" dirty="0" smtClean="0">
                <a:sym typeface="Symbol" panose="05050102010706020507" pitchFamily="18" charset="2"/>
              </a:rPr>
              <a:t></a:t>
            </a:r>
            <a:r>
              <a:rPr lang="en-GB" altLang="cs-CZ" sz="2000" baseline="-25000" dirty="0" smtClean="0"/>
              <a:t>2</a:t>
            </a:r>
            <a:r>
              <a:rPr lang="cs-CZ" altLang="cs-CZ" sz="2000" dirty="0" smtClean="0"/>
              <a:t>-</a:t>
            </a:r>
            <a:r>
              <a:rPr lang="en-GB" altLang="cs-CZ" sz="2000" dirty="0" err="1" smtClean="0"/>
              <a:t>agonisté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</a:t>
            </a:r>
            <a:r>
              <a:rPr lang="en-GB" altLang="cs-CZ" sz="2000" dirty="0" smtClean="0"/>
              <a:t>8 h</a:t>
            </a: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dlouhodobí</a:t>
            </a:r>
            <a:r>
              <a:rPr lang="en-GB" altLang="cs-CZ" sz="2000" dirty="0" smtClean="0"/>
              <a:t> </a:t>
            </a:r>
            <a:r>
              <a:rPr lang="en-GB" altLang="cs-CZ" sz="2000" dirty="0" smtClean="0">
                <a:sym typeface="Symbol" panose="05050102010706020507" pitchFamily="18" charset="2"/>
              </a:rPr>
              <a:t></a:t>
            </a:r>
            <a:r>
              <a:rPr lang="en-GB" altLang="cs-CZ" sz="2000" baseline="-25000" dirty="0" smtClean="0"/>
              <a:t>2</a:t>
            </a:r>
            <a:r>
              <a:rPr lang="cs-CZ" altLang="cs-CZ" sz="2000" dirty="0" smtClean="0"/>
              <a:t>-</a:t>
            </a:r>
            <a:r>
              <a:rPr lang="en-GB" altLang="cs-CZ" sz="2000" dirty="0" err="1" smtClean="0"/>
              <a:t>agonisté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</a:t>
            </a:r>
            <a:r>
              <a:rPr lang="en-GB" altLang="cs-CZ" sz="2000" dirty="0" smtClean="0"/>
              <a:t>24 h</a:t>
            </a: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antihistaminika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</a:t>
            </a:r>
            <a:r>
              <a:rPr lang="en-GB" altLang="cs-CZ" sz="2000" dirty="0" smtClean="0"/>
              <a:t>48 h</a:t>
            </a: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antileukotrieny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</a:t>
            </a:r>
            <a:r>
              <a:rPr lang="en-GB" altLang="cs-CZ" sz="2000" dirty="0" smtClean="0"/>
              <a:t>48 h</a:t>
            </a: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anticholinergika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</a:t>
            </a:r>
            <a:r>
              <a:rPr lang="en-GB" altLang="cs-CZ" sz="2000" dirty="0" smtClean="0"/>
              <a:t>8 h</a:t>
            </a:r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theophyllin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	</a:t>
            </a:r>
            <a:r>
              <a:rPr lang="en-GB" altLang="cs-CZ" sz="2000" dirty="0" smtClean="0"/>
              <a:t>24 h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ch</a:t>
            </a:r>
            <a:r>
              <a:rPr lang="en-GB" altLang="cs-CZ" sz="2000" dirty="0" err="1" smtClean="0"/>
              <a:t>romony</a:t>
            </a:r>
            <a:r>
              <a:rPr lang="en-GB" altLang="cs-CZ" sz="2000" dirty="0" smtClean="0"/>
              <a:t> </a:t>
            </a:r>
            <a:r>
              <a:rPr lang="cs-CZ" altLang="cs-CZ" sz="2000" dirty="0" smtClean="0"/>
              <a:t>		</a:t>
            </a:r>
            <a:r>
              <a:rPr lang="en-GB" altLang="cs-CZ" sz="2000" dirty="0" smtClean="0"/>
              <a:t>8 h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en-GB" altLang="cs-CZ" sz="2000" dirty="0" err="1" smtClean="0"/>
              <a:t>inhalační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glukokortikosteroidy</a:t>
            </a:r>
            <a:r>
              <a:rPr lang="en-GB" altLang="cs-CZ" sz="2000" dirty="0" smtClean="0"/>
              <a:t> – </a:t>
            </a:r>
            <a:r>
              <a:rPr lang="en-GB" altLang="cs-CZ" sz="2000" dirty="0" err="1" smtClean="0"/>
              <a:t>držet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stabilní</a:t>
            </a:r>
            <a:r>
              <a:rPr lang="en-GB" altLang="cs-CZ" sz="2000" dirty="0" smtClean="0"/>
              <a:t> </a:t>
            </a:r>
            <a:r>
              <a:rPr lang="en-GB" altLang="cs-CZ" sz="2000" dirty="0" err="1" smtClean="0"/>
              <a:t>dávku</a:t>
            </a:r>
            <a:endParaRPr lang="en-GB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364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3" y="1866867"/>
            <a:ext cx="4580894" cy="4886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7375" y="1453357"/>
            <a:ext cx="5903912" cy="456058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altLang="cs-CZ" sz="2600" b="1" cap="all" dirty="0" smtClean="0">
                <a:solidFill>
                  <a:srgbClr val="0070C0"/>
                </a:solidFill>
              </a:rPr>
              <a:t>PRO Průkaz </a:t>
            </a:r>
            <a:r>
              <a:rPr lang="cs-CZ" altLang="cs-CZ" sz="2600" b="1" cap="all" dirty="0" err="1" smtClean="0">
                <a:solidFill>
                  <a:srgbClr val="0070C0"/>
                </a:solidFill>
              </a:rPr>
              <a:t>pozátěžového</a:t>
            </a:r>
            <a:r>
              <a:rPr lang="cs-CZ" altLang="cs-CZ" sz="2600" b="1" cap="all" dirty="0" smtClean="0">
                <a:solidFill>
                  <a:srgbClr val="0070C0"/>
                </a:solidFill>
              </a:rPr>
              <a:t> astmatu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cs-CZ" altLang="cs-CZ" dirty="0" smtClean="0"/>
              <a:t>(zvl. </a:t>
            </a:r>
            <a:r>
              <a:rPr lang="cs-CZ" altLang="cs-CZ" dirty="0" err="1" smtClean="0"/>
              <a:t>bronchoprovokační</a:t>
            </a:r>
            <a:r>
              <a:rPr lang="cs-CZ" altLang="cs-CZ" dirty="0" smtClean="0"/>
              <a:t> test)</a:t>
            </a:r>
          </a:p>
          <a:p>
            <a:pPr marL="0" indent="0" algn="ctr">
              <a:buNone/>
            </a:pPr>
            <a:endParaRPr lang="cs-CZ" altLang="cs-CZ" sz="2400" b="1" cap="all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altLang="cs-CZ" sz="2400" dirty="0" err="1" smtClean="0">
                <a:solidFill>
                  <a:srgbClr val="C00000"/>
                </a:solidFill>
              </a:rPr>
              <a:t>Zátěž</a:t>
            </a:r>
            <a:r>
              <a:rPr lang="en-GB" altLang="cs-CZ" sz="2400" dirty="0" smtClean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(různá doporučení)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GB" altLang="cs-CZ" sz="2400" dirty="0" err="1" smtClean="0">
                <a:solidFill>
                  <a:srgbClr val="0070C0"/>
                </a:solidFill>
              </a:rPr>
              <a:t>bicyklov</a:t>
            </a:r>
            <a:r>
              <a:rPr lang="cs-CZ" altLang="cs-CZ" sz="2400" dirty="0" smtClean="0">
                <a:solidFill>
                  <a:srgbClr val="0070C0"/>
                </a:solidFill>
              </a:rPr>
              <a:t>á</a:t>
            </a:r>
            <a:r>
              <a:rPr lang="en-GB" altLang="cs-CZ" sz="2400" dirty="0" smtClean="0">
                <a:solidFill>
                  <a:srgbClr val="0070C0"/>
                </a:solidFill>
              </a:rPr>
              <a:t> </a:t>
            </a:r>
            <a:r>
              <a:rPr lang="en-GB" altLang="cs-CZ" sz="2400" dirty="0" err="1" smtClean="0">
                <a:solidFill>
                  <a:srgbClr val="0070C0"/>
                </a:solidFill>
              </a:rPr>
              <a:t>ergometr</a:t>
            </a:r>
            <a:r>
              <a:rPr lang="cs-CZ" altLang="cs-CZ" sz="2400" dirty="0" err="1" smtClean="0">
                <a:solidFill>
                  <a:srgbClr val="0070C0"/>
                </a:solidFill>
              </a:rPr>
              <a:t>ie</a:t>
            </a:r>
            <a:r>
              <a:rPr lang="en-GB" altLang="cs-CZ" sz="2400" dirty="0" smtClean="0">
                <a:solidFill>
                  <a:srgbClr val="0070C0"/>
                </a:solidFill>
              </a:rPr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nebo </a:t>
            </a:r>
            <a:r>
              <a:rPr lang="en-GB" altLang="cs-CZ" sz="2400" dirty="0" err="1">
                <a:solidFill>
                  <a:srgbClr val="0070C0"/>
                </a:solidFill>
              </a:rPr>
              <a:t>běh</a:t>
            </a:r>
            <a:r>
              <a:rPr lang="en-GB" altLang="cs-CZ" sz="2400" dirty="0">
                <a:solidFill>
                  <a:srgbClr val="0070C0"/>
                </a:solidFill>
              </a:rPr>
              <a:t> </a:t>
            </a:r>
            <a:r>
              <a:rPr lang="en-GB" altLang="cs-CZ" sz="2400" dirty="0" err="1">
                <a:solidFill>
                  <a:srgbClr val="0070C0"/>
                </a:solidFill>
              </a:rPr>
              <a:t>na</a:t>
            </a:r>
            <a:r>
              <a:rPr lang="en-GB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 err="1">
                <a:solidFill>
                  <a:srgbClr val="0070C0"/>
                </a:solidFill>
              </a:rPr>
              <a:t>treadmillu</a:t>
            </a:r>
            <a:endParaRPr lang="cs-CZ" altLang="cs-CZ" sz="240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en-GB" altLang="cs-CZ" sz="2400" dirty="0" err="1">
                <a:solidFill>
                  <a:schemeClr val="folHlink"/>
                </a:solidFill>
              </a:rPr>
              <a:t>stupňovaná</a:t>
            </a:r>
            <a:r>
              <a:rPr lang="en-GB" altLang="cs-CZ" sz="2400" dirty="0">
                <a:solidFill>
                  <a:schemeClr val="folHlink"/>
                </a:solidFill>
              </a:rPr>
              <a:t> </a:t>
            </a:r>
            <a:r>
              <a:rPr lang="en-GB" altLang="cs-CZ" sz="2400" dirty="0" err="1">
                <a:solidFill>
                  <a:schemeClr val="folHlink"/>
                </a:solidFill>
              </a:rPr>
              <a:t>zátěž</a:t>
            </a:r>
            <a:r>
              <a:rPr lang="en-GB" altLang="cs-CZ" sz="2400" dirty="0">
                <a:solidFill>
                  <a:schemeClr val="folHlink"/>
                </a:solidFill>
              </a:rPr>
              <a:t> </a:t>
            </a:r>
            <a:r>
              <a:rPr lang="en-GB" altLang="cs-CZ" sz="2400" dirty="0"/>
              <a:t>(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po</a:t>
            </a:r>
            <a:r>
              <a:rPr lang="en-GB" altLang="cs-CZ" sz="2400" dirty="0"/>
              <a:t> 2 min. o 1 MET)</a:t>
            </a:r>
            <a:endParaRPr lang="cs-CZ" altLang="cs-CZ" sz="2400" dirty="0"/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 dirty="0"/>
              <a:t>	</a:t>
            </a:r>
            <a:r>
              <a:rPr lang="cs-CZ" altLang="cs-CZ" sz="2400" dirty="0">
                <a:solidFill>
                  <a:schemeClr val="folHlink"/>
                </a:solidFill>
              </a:rPr>
              <a:t>do</a:t>
            </a:r>
            <a:r>
              <a:rPr lang="en-GB" altLang="cs-CZ" sz="2400" dirty="0">
                <a:solidFill>
                  <a:schemeClr val="folHlink"/>
                </a:solidFill>
              </a:rPr>
              <a:t> </a:t>
            </a:r>
            <a:r>
              <a:rPr lang="cs-CZ" altLang="cs-CZ" sz="2400" dirty="0">
                <a:solidFill>
                  <a:schemeClr val="folHlink"/>
                </a:solidFill>
              </a:rPr>
              <a:t>subjekt. bezpečného maxima</a:t>
            </a:r>
            <a:r>
              <a:rPr lang="cs-CZ" altLang="cs-CZ" sz="2400" dirty="0"/>
              <a:t> </a:t>
            </a:r>
            <a:r>
              <a:rPr lang="en-GB" altLang="cs-CZ" sz="2400" dirty="0"/>
              <a:t>(v 8-10 min. </a:t>
            </a:r>
            <a:r>
              <a:rPr lang="en-GB" altLang="cs-CZ" sz="2400" dirty="0" err="1"/>
              <a:t>zátěže</a:t>
            </a:r>
            <a:r>
              <a:rPr lang="en-GB" altLang="cs-CZ" sz="2400" dirty="0"/>
              <a:t>)</a:t>
            </a:r>
            <a:endParaRPr lang="cs-CZ" altLang="cs-CZ" sz="2400" dirty="0"/>
          </a:p>
          <a:p>
            <a:pPr>
              <a:buClr>
                <a:schemeClr val="tx1"/>
              </a:buClr>
              <a:buFontTx/>
              <a:buChar char="•"/>
            </a:pPr>
            <a:r>
              <a:rPr lang="cs-CZ" altLang="cs-CZ" sz="2400" dirty="0">
                <a:solidFill>
                  <a:schemeClr val="folHlink"/>
                </a:solidFill>
              </a:rPr>
              <a:t>kontinuální</a:t>
            </a:r>
            <a:r>
              <a:rPr lang="cs-CZ" altLang="cs-CZ" sz="2400" dirty="0"/>
              <a:t> </a:t>
            </a:r>
            <a:r>
              <a:rPr lang="en-GB" altLang="cs-CZ" sz="2400" dirty="0"/>
              <a:t>&gt; </a:t>
            </a:r>
            <a:r>
              <a:rPr lang="cs-CZ" altLang="cs-CZ" sz="2400" dirty="0"/>
              <a:t>3-4-</a:t>
            </a:r>
            <a:r>
              <a:rPr lang="en-GB" altLang="cs-CZ" sz="2400" dirty="0"/>
              <a:t>6 </a:t>
            </a:r>
            <a:r>
              <a:rPr lang="en-GB" altLang="cs-CZ" sz="2400" dirty="0" err="1"/>
              <a:t>minut</a:t>
            </a:r>
            <a:r>
              <a:rPr lang="en-GB" altLang="cs-CZ" sz="2400" dirty="0"/>
              <a:t> s  </a:t>
            </a:r>
            <a:r>
              <a:rPr lang="en-GB" altLang="cs-CZ" sz="2400" dirty="0" err="1"/>
              <a:t>úsilím</a:t>
            </a:r>
            <a:r>
              <a:rPr lang="cs-CZ" altLang="cs-CZ" sz="2400" dirty="0"/>
              <a:t> </a:t>
            </a:r>
          </a:p>
          <a:p>
            <a:pPr lvl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GB" altLang="cs-CZ" dirty="0" err="1"/>
              <a:t>maximálním</a:t>
            </a:r>
            <a:endParaRPr lang="en-GB" altLang="cs-CZ" dirty="0"/>
          </a:p>
          <a:p>
            <a:pPr lvl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GB" altLang="cs-CZ" dirty="0"/>
              <a:t>&gt; 80% </a:t>
            </a:r>
            <a:r>
              <a:rPr lang="en-GB" altLang="cs-CZ" dirty="0" err="1"/>
              <a:t>HRmax</a:t>
            </a:r>
            <a:endParaRPr lang="cs-CZ" altLang="cs-CZ" dirty="0"/>
          </a:p>
          <a:p>
            <a:pPr lvl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GB" altLang="cs-CZ" dirty="0"/>
              <a:t>&gt; 40-60% </a:t>
            </a:r>
            <a:r>
              <a:rPr lang="en-GB" altLang="cs-CZ" dirty="0" err="1"/>
              <a:t>predikovan</a:t>
            </a:r>
            <a:r>
              <a:rPr lang="cs-CZ" altLang="cs-CZ" dirty="0"/>
              <a:t>é</a:t>
            </a:r>
            <a:r>
              <a:rPr lang="en-GB" altLang="cs-CZ" dirty="0" err="1"/>
              <a:t>ho</a:t>
            </a:r>
            <a:r>
              <a:rPr lang="en-GB" altLang="cs-CZ" dirty="0"/>
              <a:t> FEV1</a:t>
            </a:r>
            <a:endParaRPr lang="cs-CZ" altLang="cs-CZ" dirty="0"/>
          </a:p>
          <a:p>
            <a:pPr marL="0" indent="0">
              <a:buClr>
                <a:schemeClr val="hlink"/>
              </a:buClr>
              <a:buNone/>
            </a:pPr>
            <a:r>
              <a:rPr lang="en-GB" altLang="cs-CZ" sz="2400" dirty="0">
                <a:solidFill>
                  <a:schemeClr val="hlink"/>
                </a:solidFill>
              </a:rPr>
              <a:t>s </a:t>
            </a:r>
            <a:r>
              <a:rPr lang="en-GB" altLang="cs-CZ" sz="2400" dirty="0" err="1">
                <a:solidFill>
                  <a:schemeClr val="hlink"/>
                </a:solidFill>
              </a:rPr>
              <a:t>analýzou</a:t>
            </a:r>
            <a:r>
              <a:rPr lang="en-GB" altLang="cs-CZ" sz="2400" dirty="0">
                <a:solidFill>
                  <a:schemeClr val="hlink"/>
                </a:solidFill>
              </a:rPr>
              <a:t> V</a:t>
            </a:r>
            <a:r>
              <a:rPr lang="cs-CZ" altLang="cs-CZ" sz="2400" dirty="0">
                <a:solidFill>
                  <a:schemeClr val="hlink"/>
                </a:solidFill>
              </a:rPr>
              <a:t>o</a:t>
            </a:r>
            <a:r>
              <a:rPr lang="en-GB" altLang="cs-CZ" sz="2400" baseline="-25000" dirty="0">
                <a:solidFill>
                  <a:schemeClr val="hlink"/>
                </a:solidFill>
              </a:rPr>
              <a:t>2</a:t>
            </a:r>
            <a:r>
              <a:rPr lang="en-GB" altLang="cs-CZ" sz="2400" dirty="0">
                <a:solidFill>
                  <a:schemeClr val="hlink"/>
                </a:solidFill>
              </a:rPr>
              <a:t> a V</a:t>
            </a:r>
            <a:r>
              <a:rPr lang="cs-CZ" altLang="cs-CZ" sz="2400" dirty="0">
                <a:solidFill>
                  <a:schemeClr val="hlink"/>
                </a:solidFill>
              </a:rPr>
              <a:t>co</a:t>
            </a:r>
            <a:r>
              <a:rPr lang="en-GB" altLang="cs-CZ" sz="2400" baseline="-25000" dirty="0">
                <a:solidFill>
                  <a:schemeClr val="hlink"/>
                </a:solidFill>
              </a:rPr>
              <a:t>2</a:t>
            </a:r>
            <a:r>
              <a:rPr lang="en-GB" altLang="cs-CZ" sz="2400" dirty="0">
                <a:solidFill>
                  <a:schemeClr val="hlink"/>
                </a:solidFill>
              </a:rPr>
              <a:t> </a:t>
            </a:r>
            <a:r>
              <a:rPr lang="en-GB" altLang="cs-CZ" sz="2400" dirty="0" err="1">
                <a:solidFill>
                  <a:schemeClr val="hlink"/>
                </a:solidFill>
              </a:rPr>
              <a:t>při</a:t>
            </a:r>
            <a:r>
              <a:rPr lang="en-GB" altLang="cs-CZ" sz="2400" dirty="0">
                <a:solidFill>
                  <a:schemeClr val="hlink"/>
                </a:solidFill>
              </a:rPr>
              <a:t> </a:t>
            </a:r>
            <a:r>
              <a:rPr lang="en-GB" altLang="cs-CZ" sz="2400" dirty="0" err="1">
                <a:solidFill>
                  <a:schemeClr val="hlink"/>
                </a:solidFill>
              </a:rPr>
              <a:t>zátěži</a:t>
            </a:r>
            <a:r>
              <a:rPr lang="en-GB" altLang="cs-CZ" sz="2400" dirty="0">
                <a:solidFill>
                  <a:schemeClr val="hlink"/>
                </a:solidFill>
              </a:rPr>
              <a:t> (</a:t>
            </a:r>
            <a:r>
              <a:rPr lang="cs-CZ" altLang="cs-CZ" sz="2400" dirty="0">
                <a:solidFill>
                  <a:schemeClr val="hlink"/>
                </a:solidFill>
              </a:rPr>
              <a:t>dg.</a:t>
            </a:r>
            <a:r>
              <a:rPr lang="en-GB" altLang="cs-CZ" sz="2400" dirty="0">
                <a:solidFill>
                  <a:schemeClr val="hlink"/>
                </a:solidFill>
              </a:rPr>
              <a:t> </a:t>
            </a:r>
            <a:r>
              <a:rPr lang="cs-CZ" altLang="cs-CZ" sz="2400" dirty="0">
                <a:solidFill>
                  <a:schemeClr val="hlink"/>
                </a:solidFill>
              </a:rPr>
              <a:t>sníženého </a:t>
            </a:r>
            <a:r>
              <a:rPr lang="en-GB" altLang="cs-CZ" sz="2400" dirty="0">
                <a:solidFill>
                  <a:schemeClr val="hlink"/>
                </a:solidFill>
              </a:rPr>
              <a:t>A</a:t>
            </a:r>
            <a:r>
              <a:rPr lang="cs-CZ" altLang="cs-CZ" sz="2400" dirty="0">
                <a:solidFill>
                  <a:schemeClr val="hlink"/>
                </a:solidFill>
              </a:rPr>
              <a:t>P</a:t>
            </a:r>
            <a:r>
              <a:rPr lang="en-GB" altLang="cs-CZ" sz="2400" dirty="0">
                <a:solidFill>
                  <a:schemeClr val="hlink"/>
                </a:solidFill>
              </a:rPr>
              <a:t>). </a:t>
            </a:r>
            <a:endParaRPr lang="cs-CZ" altLang="cs-CZ" sz="2400" dirty="0">
              <a:solidFill>
                <a:schemeClr val="hlink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ASTMATIK</a:t>
            </a:r>
            <a:r>
              <a:rPr lang="en-GB" altLang="cs-CZ" sz="3200" dirty="0"/>
              <a:t>Ů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52956" y="1189759"/>
            <a:ext cx="42596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SPIROMETRIE - </a:t>
            </a:r>
            <a:r>
              <a:rPr lang="cs-CZ" dirty="0" smtClean="0">
                <a:solidFill>
                  <a:srgbClr val="FF0000"/>
                </a:solidFill>
              </a:rPr>
              <a:t>křivka „průtok / objem“</a:t>
            </a:r>
          </a:p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před a po fyzické zátěži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439140" y="1866867"/>
            <a:ext cx="1566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(</a:t>
            </a:r>
            <a:r>
              <a:rPr lang="cs-CZ" sz="1200" dirty="0" err="1" smtClean="0"/>
              <a:t>Hayden</a:t>
            </a:r>
            <a:r>
              <a:rPr lang="cs-CZ" sz="1200" dirty="0" smtClean="0"/>
              <a:t> et al., 2011)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67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230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2978" y="1395824"/>
            <a:ext cx="3751262" cy="5106987"/>
          </a:xfr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6445" y="1405182"/>
            <a:ext cx="5726171" cy="509978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cap="all" dirty="0" smtClean="0">
                <a:solidFill>
                  <a:srgbClr val="0070C0"/>
                </a:solidFill>
              </a:rPr>
              <a:t>PRO Průkaz </a:t>
            </a:r>
            <a:r>
              <a:rPr lang="cs-CZ" altLang="cs-CZ" sz="2400" b="1" cap="all" dirty="0" err="1" smtClean="0">
                <a:solidFill>
                  <a:srgbClr val="0070C0"/>
                </a:solidFill>
              </a:rPr>
              <a:t>pozátěžového</a:t>
            </a:r>
            <a:r>
              <a:rPr lang="cs-CZ" altLang="cs-CZ" sz="2400" b="1" cap="all" dirty="0" smtClean="0">
                <a:solidFill>
                  <a:srgbClr val="0070C0"/>
                </a:solidFill>
              </a:rPr>
              <a:t> astmatu</a:t>
            </a:r>
          </a:p>
          <a:p>
            <a:pPr marL="0" lvl="1" indent="0"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cs-CZ" altLang="cs-CZ" dirty="0" smtClean="0"/>
              <a:t>(zvl. </a:t>
            </a:r>
            <a:r>
              <a:rPr lang="cs-CZ" altLang="cs-CZ" dirty="0" err="1" smtClean="0"/>
              <a:t>bronchoprovokační</a:t>
            </a:r>
            <a:r>
              <a:rPr lang="cs-CZ" altLang="cs-CZ" dirty="0" smtClean="0"/>
              <a:t> test)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200" b="1" cap="all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altLang="cs-CZ" sz="2200" b="1" dirty="0" err="1" smtClean="0">
                <a:solidFill>
                  <a:schemeClr val="folHlink"/>
                </a:solidFill>
              </a:rPr>
              <a:t>Hodnocení</a:t>
            </a:r>
            <a:r>
              <a:rPr lang="cs-CZ" altLang="cs-CZ" sz="2200" b="1" dirty="0" smtClean="0">
                <a:solidFill>
                  <a:schemeClr val="folHlink"/>
                </a:solidFill>
              </a:rPr>
              <a:t> </a:t>
            </a:r>
            <a:r>
              <a:rPr lang="cs-CZ" altLang="cs-CZ" sz="2200" b="1" dirty="0">
                <a:solidFill>
                  <a:schemeClr val="folHlink"/>
                </a:solidFill>
              </a:rPr>
              <a:t>spirometrie před a po zátěži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2200" dirty="0"/>
          </a:p>
          <a:p>
            <a:pPr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en-GB" altLang="cs-CZ" sz="2200" dirty="0" err="1">
                <a:solidFill>
                  <a:schemeClr val="folHlink"/>
                </a:solidFill>
              </a:rPr>
              <a:t>ve</a:t>
            </a:r>
            <a:r>
              <a:rPr lang="en-GB" altLang="cs-CZ" sz="2200" dirty="0">
                <a:solidFill>
                  <a:schemeClr val="folHlink"/>
                </a:solidFill>
              </a:rPr>
              <a:t> 2.</a:t>
            </a:r>
            <a:r>
              <a:rPr lang="cs-CZ" altLang="cs-CZ" sz="2200" dirty="0">
                <a:solidFill>
                  <a:schemeClr val="folHlink"/>
                </a:solidFill>
              </a:rPr>
              <a:t>-</a:t>
            </a:r>
            <a:r>
              <a:rPr lang="en-GB" altLang="cs-CZ" sz="2200" dirty="0">
                <a:solidFill>
                  <a:schemeClr val="folHlink"/>
                </a:solidFill>
              </a:rPr>
              <a:t> 5.</a:t>
            </a:r>
            <a:r>
              <a:rPr lang="cs-CZ" altLang="cs-CZ" sz="2200" dirty="0">
                <a:solidFill>
                  <a:schemeClr val="folHlink"/>
                </a:solidFill>
              </a:rPr>
              <a:t>-</a:t>
            </a:r>
            <a:r>
              <a:rPr lang="en-GB" altLang="cs-CZ" sz="2200" dirty="0">
                <a:solidFill>
                  <a:schemeClr val="folHlink"/>
                </a:solidFill>
              </a:rPr>
              <a:t> 10.</a:t>
            </a:r>
            <a:r>
              <a:rPr lang="cs-CZ" altLang="cs-CZ" sz="2200" dirty="0">
                <a:solidFill>
                  <a:schemeClr val="folHlink"/>
                </a:solidFill>
              </a:rPr>
              <a:t>-</a:t>
            </a:r>
            <a:r>
              <a:rPr lang="en-GB" altLang="cs-CZ" sz="2200" dirty="0">
                <a:solidFill>
                  <a:schemeClr val="folHlink"/>
                </a:solidFill>
              </a:rPr>
              <a:t> 15. min. </a:t>
            </a:r>
            <a:r>
              <a:rPr lang="cs-CZ" altLang="cs-CZ" sz="2200" dirty="0">
                <a:solidFill>
                  <a:schemeClr val="folHlink"/>
                </a:solidFill>
              </a:rPr>
              <a:t>po ukončení zátěže</a:t>
            </a:r>
            <a:r>
              <a:rPr lang="en-GB" altLang="cs-CZ" sz="2200" dirty="0">
                <a:solidFill>
                  <a:schemeClr val="folHlink"/>
                </a:solidFill>
              </a:rPr>
              <a:t>:</a:t>
            </a:r>
            <a:endParaRPr lang="cs-CZ" altLang="cs-CZ" sz="22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		</a:t>
            </a:r>
            <a:r>
              <a:rPr lang="en-GB" altLang="cs-CZ" sz="2200" dirty="0">
                <a:solidFill>
                  <a:srgbClr val="FF0000"/>
                </a:solidFill>
              </a:rPr>
              <a:t>EIB </a:t>
            </a:r>
            <a:r>
              <a:rPr lang="en-GB" altLang="cs-CZ" sz="2200" dirty="0" err="1"/>
              <a:t>při</a:t>
            </a:r>
            <a:r>
              <a:rPr lang="en-GB" altLang="cs-CZ" sz="2200" dirty="0"/>
              <a:t> </a:t>
            </a:r>
            <a:r>
              <a:rPr lang="cs-CZ" altLang="cs-CZ" sz="2200" dirty="0"/>
              <a:t> </a:t>
            </a:r>
            <a:r>
              <a:rPr lang="en-GB" altLang="cs-CZ" sz="2200" b="1" dirty="0"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en-GB" altLang="cs-CZ" sz="2200" dirty="0"/>
              <a:t> PEF o 15</a:t>
            </a:r>
            <a:r>
              <a:rPr lang="cs-CZ" altLang="cs-CZ" sz="2200" dirty="0"/>
              <a:t>-20</a:t>
            </a:r>
            <a:r>
              <a:rPr lang="en-GB" altLang="cs-CZ" sz="2200" dirty="0"/>
              <a:t>%</a:t>
            </a:r>
            <a:r>
              <a:rPr lang="cs-CZ" altLang="cs-CZ" sz="2200" dirty="0"/>
              <a:t> 			</a:t>
            </a:r>
            <a:r>
              <a:rPr lang="en-GB" altLang="cs-CZ" sz="2200" b="1" dirty="0"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cs-CZ" altLang="cs-CZ" sz="2200" dirty="0"/>
              <a:t> </a:t>
            </a:r>
            <a:r>
              <a:rPr lang="en-GB" altLang="cs-CZ" sz="2200" dirty="0"/>
              <a:t>FEV</a:t>
            </a:r>
            <a:r>
              <a:rPr lang="en-GB" altLang="cs-CZ" sz="2200" baseline="-25000" dirty="0"/>
              <a:t>1</a:t>
            </a:r>
            <a:r>
              <a:rPr lang="en-GB" altLang="cs-CZ" sz="2200" dirty="0"/>
              <a:t> o 10</a:t>
            </a:r>
            <a:r>
              <a:rPr lang="cs-CZ" altLang="cs-CZ" sz="2200" dirty="0"/>
              <a:t>-</a:t>
            </a:r>
            <a:r>
              <a:rPr lang="en-GB" altLang="cs-CZ" sz="2200" dirty="0"/>
              <a:t>15%</a:t>
            </a:r>
            <a:endParaRPr lang="cs-CZ" altLang="cs-CZ" sz="2200" dirty="0"/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2200" dirty="0"/>
          </a:p>
          <a:p>
            <a:pPr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en-GB" altLang="cs-CZ" sz="2200" dirty="0" err="1">
                <a:solidFill>
                  <a:schemeClr val="folHlink"/>
                </a:solidFill>
              </a:rPr>
              <a:t>každých</a:t>
            </a:r>
            <a:r>
              <a:rPr lang="en-GB" altLang="cs-CZ" sz="2200" dirty="0">
                <a:solidFill>
                  <a:schemeClr val="folHlink"/>
                </a:solidFill>
              </a:rPr>
              <a:t> 5 min. </a:t>
            </a:r>
            <a:r>
              <a:rPr lang="en-GB" altLang="cs-CZ" sz="2200" dirty="0" err="1">
                <a:solidFill>
                  <a:schemeClr val="folHlink"/>
                </a:solidFill>
              </a:rPr>
              <a:t>po</a:t>
            </a:r>
            <a:r>
              <a:rPr lang="en-GB" altLang="cs-CZ" sz="2200" dirty="0">
                <a:solidFill>
                  <a:schemeClr val="folHlink"/>
                </a:solidFill>
              </a:rPr>
              <a:t> </a:t>
            </a:r>
            <a:r>
              <a:rPr lang="en-GB" altLang="cs-CZ" sz="2200" dirty="0" err="1">
                <a:solidFill>
                  <a:schemeClr val="folHlink"/>
                </a:solidFill>
              </a:rPr>
              <a:t>zátěži</a:t>
            </a:r>
            <a:r>
              <a:rPr lang="cs-CZ" altLang="cs-CZ" sz="2200" dirty="0">
                <a:solidFill>
                  <a:schemeClr val="folHlink"/>
                </a:solidFill>
              </a:rPr>
              <a:t>,</a:t>
            </a:r>
            <a:r>
              <a:rPr lang="en-GB" altLang="cs-CZ" sz="2200" dirty="0">
                <a:solidFill>
                  <a:schemeClr val="folHlink"/>
                </a:solidFill>
              </a:rPr>
              <a:t> </a:t>
            </a:r>
            <a:r>
              <a:rPr lang="en-GB" altLang="cs-CZ" sz="2200" dirty="0" err="1">
                <a:solidFill>
                  <a:schemeClr val="folHlink"/>
                </a:solidFill>
              </a:rPr>
              <a:t>až</a:t>
            </a:r>
            <a:r>
              <a:rPr lang="en-GB" altLang="cs-CZ" sz="2200" dirty="0">
                <a:solidFill>
                  <a:schemeClr val="folHlink"/>
                </a:solidFill>
              </a:rPr>
              <a:t> do 30. min. </a:t>
            </a:r>
            <a:endParaRPr lang="cs-CZ" altLang="cs-CZ" sz="22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2200" dirty="0">
                <a:solidFill>
                  <a:srgbClr val="FF0000"/>
                </a:solidFill>
              </a:rPr>
              <a:t>		</a:t>
            </a:r>
            <a:r>
              <a:rPr lang="en-GB" altLang="cs-CZ" sz="2200" dirty="0">
                <a:solidFill>
                  <a:srgbClr val="FF0000"/>
                </a:solidFill>
              </a:rPr>
              <a:t>EIB </a:t>
            </a:r>
            <a:r>
              <a:rPr lang="en-GB" altLang="cs-CZ" sz="2200" dirty="0" err="1"/>
              <a:t>při</a:t>
            </a:r>
            <a:r>
              <a:rPr lang="en-GB" altLang="cs-CZ" sz="2200" dirty="0"/>
              <a:t> </a:t>
            </a:r>
            <a:r>
              <a:rPr lang="cs-CZ" altLang="cs-CZ" sz="2200" dirty="0"/>
              <a:t>	</a:t>
            </a:r>
            <a:r>
              <a:rPr lang="en-GB" altLang="cs-CZ" sz="2200" b="1" dirty="0"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cs-CZ" altLang="cs-CZ" sz="2200" dirty="0"/>
              <a:t> MEF50 o 20%</a:t>
            </a:r>
          </a:p>
          <a:p>
            <a:pPr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2200" dirty="0"/>
              <a:t>			v 10. min. zotavení</a:t>
            </a: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9988038" y="2692811"/>
            <a:ext cx="0" cy="504825"/>
          </a:xfrm>
          <a:prstGeom prst="line">
            <a:avLst/>
          </a:prstGeom>
          <a:noFill/>
          <a:ln w="76200">
            <a:solidFill>
              <a:srgbClr val="D7DF3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10348401" y="2692810"/>
            <a:ext cx="0" cy="10810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9484802" y="2332448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cs-CZ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FEV1</a:t>
            </a:r>
            <a:r>
              <a:rPr lang="cs-CZ" altLang="cs-CZ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MEF50</a:t>
            </a:r>
            <a:endParaRPr lang="en-GB" altLang="cs-CZ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ASTMATIK</a:t>
            </a:r>
            <a:r>
              <a:rPr lang="en-GB" altLang="cs-CZ" sz="3200" dirty="0"/>
              <a:t>Ů</a:t>
            </a:r>
          </a:p>
        </p:txBody>
      </p:sp>
    </p:spTree>
    <p:extLst>
      <p:ext uri="{BB962C8B-B14F-4D97-AF65-F5344CB8AC3E}">
        <p14:creationId xmlns:p14="http://schemas.microsoft.com/office/powerpoint/2010/main" val="9987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Vent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5" y="3716338"/>
            <a:ext cx="1995488" cy="29527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4" y="1341438"/>
            <a:ext cx="6800334" cy="4421657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u</a:t>
            </a:r>
            <a:r>
              <a:rPr lang="en-GB" altLang="cs-CZ" sz="2400" b="1" dirty="0" smtClean="0">
                <a:solidFill>
                  <a:schemeClr val="hlink"/>
                </a:solidFill>
              </a:rPr>
              <a:t> </a:t>
            </a:r>
            <a:r>
              <a:rPr lang="en-GB" altLang="cs-CZ" sz="2400" b="1" dirty="0" err="1">
                <a:solidFill>
                  <a:schemeClr val="hlink"/>
                </a:solidFill>
              </a:rPr>
              <a:t>výkonnostních</a:t>
            </a:r>
            <a:r>
              <a:rPr lang="en-GB" altLang="cs-CZ" sz="2400" b="1" dirty="0">
                <a:solidFill>
                  <a:schemeClr val="hlink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hlink"/>
                </a:solidFill>
              </a:rPr>
              <a:t>sportovců</a:t>
            </a:r>
            <a:r>
              <a:rPr lang="cs-CZ" altLang="cs-CZ" sz="2400" b="1" dirty="0" smtClean="0">
                <a:solidFill>
                  <a:schemeClr val="hlink"/>
                </a:solidFill>
              </a:rPr>
              <a:t> – stejně jako u zdravých</a:t>
            </a:r>
          </a:p>
          <a:p>
            <a:pPr lvl="1">
              <a:lnSpc>
                <a:spcPct val="80000"/>
              </a:lnSpc>
            </a:pPr>
            <a:r>
              <a:rPr lang="en-GB" altLang="cs-CZ" sz="2000" dirty="0" err="1" smtClean="0">
                <a:solidFill>
                  <a:srgbClr val="FF0000"/>
                </a:solidFill>
              </a:rPr>
              <a:t>hodnocení</a:t>
            </a:r>
            <a:r>
              <a:rPr lang="en-GB" altLang="cs-CZ" sz="2000" dirty="0" smtClean="0">
                <a:solidFill>
                  <a:srgbClr val="FF0000"/>
                </a:solidFill>
              </a:rPr>
              <a:t> </a:t>
            </a:r>
            <a:r>
              <a:rPr lang="en-GB" altLang="cs-CZ" sz="2000" dirty="0" err="1" smtClean="0">
                <a:solidFill>
                  <a:srgbClr val="FF0000"/>
                </a:solidFill>
              </a:rPr>
              <a:t>aerobní</a:t>
            </a:r>
            <a:r>
              <a:rPr lang="en-GB" altLang="cs-CZ" sz="2000" dirty="0" smtClean="0">
                <a:solidFill>
                  <a:srgbClr val="FF0000"/>
                </a:solidFill>
              </a:rPr>
              <a:t> </a:t>
            </a:r>
            <a:r>
              <a:rPr lang="en-GB" altLang="cs-CZ" sz="2000" dirty="0" err="1" smtClean="0">
                <a:solidFill>
                  <a:srgbClr val="FF0000"/>
                </a:solidFill>
              </a:rPr>
              <a:t>kapacity</a:t>
            </a:r>
            <a:r>
              <a:rPr lang="en-GB" altLang="cs-CZ" sz="2000" dirty="0" smtClean="0"/>
              <a:t> (V</a:t>
            </a:r>
            <a:r>
              <a:rPr lang="cs-CZ" altLang="cs-CZ" sz="2000" dirty="0" smtClean="0"/>
              <a:t>o</a:t>
            </a:r>
            <a:r>
              <a:rPr lang="en-GB" altLang="cs-CZ" sz="2000" baseline="-25000" dirty="0" smtClean="0"/>
              <a:t>2</a:t>
            </a:r>
            <a:r>
              <a:rPr lang="en-GB" altLang="cs-CZ" sz="2000" dirty="0" smtClean="0"/>
              <a:t>max)</a:t>
            </a:r>
            <a:endParaRPr lang="cs-CZ" altLang="cs-CZ" sz="20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en-GB" altLang="cs-CZ" sz="2000" dirty="0" err="1"/>
              <a:t>po</a:t>
            </a:r>
            <a:r>
              <a:rPr lang="en-GB" altLang="cs-CZ" sz="2000" dirty="0"/>
              <a:t> 6-8 </a:t>
            </a:r>
            <a:r>
              <a:rPr lang="en-GB" altLang="cs-CZ" sz="2000" dirty="0" err="1"/>
              <a:t>týdenním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tréninkovém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cyklu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en-GB" altLang="cs-CZ" sz="2000" dirty="0" err="1"/>
              <a:t>měření</a:t>
            </a:r>
            <a:r>
              <a:rPr lang="en-GB" altLang="cs-CZ" sz="2000" dirty="0"/>
              <a:t> </a:t>
            </a:r>
            <a:r>
              <a:rPr lang="cs-CZ" altLang="cs-CZ" sz="2000" dirty="0">
                <a:solidFill>
                  <a:srgbClr val="FF0000"/>
                </a:solidFill>
              </a:rPr>
              <a:t>saturace </a:t>
            </a:r>
            <a:r>
              <a:rPr lang="cs-CZ" altLang="cs-CZ" sz="2000" dirty="0" err="1">
                <a:solidFill>
                  <a:srgbClr val="FF0000"/>
                </a:solidFill>
              </a:rPr>
              <a:t>Hb</a:t>
            </a:r>
            <a:r>
              <a:rPr lang="cs-CZ" altLang="cs-CZ" sz="2000" dirty="0">
                <a:solidFill>
                  <a:srgbClr val="FF0000"/>
                </a:solidFill>
              </a:rPr>
              <a:t> kyslíkem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pulsní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oxymetrií</a:t>
            </a:r>
            <a:endParaRPr lang="en-GB" altLang="cs-CZ" sz="2000" dirty="0"/>
          </a:p>
          <a:p>
            <a:pPr marL="0" indent="0" algn="ctr">
              <a:lnSpc>
                <a:spcPct val="80000"/>
              </a:lnSpc>
              <a:buNone/>
            </a:pPr>
            <a:endParaRPr lang="cs-CZ" altLang="cs-CZ" sz="2000" b="1" dirty="0" smtClean="0">
              <a:solidFill>
                <a:schemeClr val="hlink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pro zvláštní potřeby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 smtClean="0"/>
              <a:t>Příklad: A</a:t>
            </a:r>
            <a:r>
              <a:rPr lang="en-GB" altLang="cs-CZ" sz="2000" dirty="0" err="1"/>
              <a:t>stmatik</a:t>
            </a:r>
            <a:r>
              <a:rPr lang="en-GB" altLang="cs-CZ" sz="2000" dirty="0"/>
              <a:t> </a:t>
            </a:r>
            <a:r>
              <a:rPr lang="cs-CZ" altLang="cs-CZ" sz="2000" dirty="0"/>
              <a:t>+</a:t>
            </a:r>
            <a:r>
              <a:rPr lang="en-GB" altLang="cs-CZ" sz="2000" dirty="0"/>
              <a:t> </a:t>
            </a:r>
            <a:r>
              <a:rPr lang="cs-CZ" altLang="cs-CZ" sz="2000" dirty="0"/>
              <a:t>přístrojové </a:t>
            </a:r>
            <a:r>
              <a:rPr lang="en-GB" altLang="cs-CZ" sz="2000" dirty="0" err="1"/>
              <a:t>potápě</a:t>
            </a:r>
            <a:r>
              <a:rPr lang="cs-CZ" altLang="cs-CZ" sz="2000" dirty="0"/>
              <a:t>ní</a:t>
            </a:r>
            <a:r>
              <a:rPr lang="en-GB" altLang="cs-CZ" sz="2000" dirty="0"/>
              <a:t> v </a:t>
            </a:r>
            <a:r>
              <a:rPr lang="en-GB" altLang="cs-CZ" sz="2000" dirty="0" err="1"/>
              <a:t>moři</a:t>
            </a:r>
            <a:r>
              <a:rPr lang="en-GB" altLang="cs-CZ" sz="2000" dirty="0"/>
              <a:t> </a:t>
            </a:r>
            <a:endParaRPr lang="cs-CZ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1/2</a:t>
            </a:r>
            <a:r>
              <a:rPr lang="en-GB" altLang="cs-CZ" sz="2000" dirty="0"/>
              <a:t> </a:t>
            </a:r>
            <a:r>
              <a:rPr lang="cs-CZ" altLang="cs-CZ" sz="2000" dirty="0"/>
              <a:t>odborníků</a:t>
            </a:r>
            <a:r>
              <a:rPr lang="en-GB" altLang="cs-CZ" sz="2000" dirty="0"/>
              <a:t> „</a:t>
            </a:r>
            <a:r>
              <a:rPr lang="en-GB" altLang="cs-CZ" sz="2000" dirty="0" err="1"/>
              <a:t>zakazuje</a:t>
            </a:r>
            <a:r>
              <a:rPr lang="en-GB" altLang="cs-CZ" sz="2000" dirty="0"/>
              <a:t>“ </a:t>
            </a:r>
            <a:r>
              <a:rPr lang="en-GB" altLang="cs-CZ" sz="2000" dirty="0" err="1"/>
              <a:t>potápění</a:t>
            </a:r>
            <a:r>
              <a:rPr lang="en-GB" altLang="cs-CZ" sz="2000" dirty="0"/>
              <a:t>,</a:t>
            </a:r>
            <a:r>
              <a:rPr lang="cs-CZ" altLang="cs-CZ" sz="2000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1/2</a:t>
            </a:r>
            <a:r>
              <a:rPr lang="en-GB" altLang="cs-CZ" sz="2000" dirty="0"/>
              <a:t> je </a:t>
            </a:r>
            <a:r>
              <a:rPr lang="en-GB" altLang="cs-CZ" sz="2000" dirty="0" err="1"/>
              <a:t>podmiňuje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dobrou</a:t>
            </a:r>
            <a:r>
              <a:rPr lang="en-GB" altLang="cs-CZ" sz="2000" dirty="0"/>
              <a:t> </a:t>
            </a:r>
            <a:r>
              <a:rPr lang="en-GB" altLang="cs-CZ" sz="2000" dirty="0" err="1"/>
              <a:t>reakcí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na</a:t>
            </a:r>
            <a:r>
              <a:rPr lang="en-GB" altLang="cs-CZ" sz="2000" dirty="0"/>
              <a:t> </a:t>
            </a:r>
            <a:r>
              <a:rPr lang="en-GB" altLang="cs-CZ" sz="2000" dirty="0" err="1">
                <a:solidFill>
                  <a:srgbClr val="FF0000"/>
                </a:solidFill>
              </a:rPr>
              <a:t>bronchoprovokační</a:t>
            </a:r>
            <a:r>
              <a:rPr lang="en-GB" altLang="cs-CZ" sz="2000" dirty="0">
                <a:solidFill>
                  <a:srgbClr val="FF0000"/>
                </a:solidFill>
              </a:rPr>
              <a:t> test </a:t>
            </a:r>
            <a:r>
              <a:rPr lang="en-GB" altLang="cs-CZ" sz="2000" dirty="0"/>
              <a:t>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s </a:t>
            </a:r>
            <a:r>
              <a:rPr lang="en-GB" altLang="cs-CZ" sz="2000" dirty="0" err="1">
                <a:solidFill>
                  <a:schemeClr val="hlink"/>
                </a:solidFill>
              </a:rPr>
              <a:t>fyzickou</a:t>
            </a:r>
            <a:r>
              <a:rPr lang="en-GB" altLang="cs-CZ" sz="2000" dirty="0">
                <a:solidFill>
                  <a:schemeClr val="hlink"/>
                </a:solidFill>
              </a:rPr>
              <a:t> </a:t>
            </a:r>
            <a:r>
              <a:rPr lang="en-GB" altLang="cs-CZ" sz="2000" dirty="0" err="1">
                <a:solidFill>
                  <a:schemeClr val="hlink"/>
                </a:solidFill>
              </a:rPr>
              <a:t>zátěží</a:t>
            </a:r>
            <a:r>
              <a:rPr lang="en-GB" altLang="cs-CZ" sz="2000" dirty="0"/>
              <a:t> (EIB)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s </a:t>
            </a:r>
            <a:r>
              <a:rPr lang="en-GB" altLang="cs-CZ" sz="2000" dirty="0" err="1">
                <a:solidFill>
                  <a:schemeClr val="hlink"/>
                </a:solidFill>
              </a:rPr>
              <a:t>hypertonickým</a:t>
            </a:r>
            <a:r>
              <a:rPr lang="en-GB" altLang="cs-CZ" sz="2000" dirty="0">
                <a:solidFill>
                  <a:schemeClr val="hlink"/>
                </a:solidFill>
              </a:rPr>
              <a:t> </a:t>
            </a:r>
            <a:r>
              <a:rPr lang="en-GB" altLang="cs-CZ" sz="2000" dirty="0" err="1">
                <a:solidFill>
                  <a:schemeClr val="hlink"/>
                </a:solidFill>
              </a:rPr>
              <a:t>slaným</a:t>
            </a:r>
            <a:r>
              <a:rPr lang="en-GB" altLang="cs-CZ" sz="2000" dirty="0">
                <a:solidFill>
                  <a:schemeClr val="hlink"/>
                </a:solidFill>
              </a:rPr>
              <a:t> </a:t>
            </a:r>
            <a:r>
              <a:rPr lang="en-GB" altLang="cs-CZ" sz="2000" dirty="0" err="1">
                <a:solidFill>
                  <a:schemeClr val="hlink"/>
                </a:solidFill>
              </a:rPr>
              <a:t>roztokem</a:t>
            </a:r>
            <a:r>
              <a:rPr lang="en-GB" altLang="cs-CZ" sz="2000" dirty="0"/>
              <a:t> </a:t>
            </a:r>
            <a:r>
              <a:rPr lang="cs-CZ" altLang="cs-CZ" sz="2000" dirty="0">
                <a:solidFill>
                  <a:schemeClr val="hlink"/>
                </a:solidFill>
              </a:rPr>
              <a:t>– mořskou vodou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en-GB" altLang="cs-CZ" sz="2000" dirty="0"/>
              <a:t>(</a:t>
            </a:r>
            <a:r>
              <a:rPr lang="en-GB" altLang="cs-CZ" sz="2000" dirty="0" err="1"/>
              <a:t>inhalace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drobných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částe</a:t>
            </a:r>
            <a:r>
              <a:rPr lang="cs-CZ" altLang="cs-CZ" sz="2000" dirty="0" err="1"/>
              <a:t>če</a:t>
            </a:r>
            <a:r>
              <a:rPr lang="en-GB" altLang="cs-CZ" sz="2000" dirty="0"/>
              <a:t>k z </a:t>
            </a:r>
            <a:r>
              <a:rPr lang="en-GB" altLang="cs-CZ" sz="2000" dirty="0" err="1"/>
              <a:t>ultrazvukového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nebulizéru</a:t>
            </a:r>
            <a:r>
              <a:rPr lang="en-GB" altLang="cs-CZ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>
                <a:solidFill>
                  <a:schemeClr val="hlink"/>
                </a:solidFill>
              </a:rPr>
              <a:t>se studenou vodou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en-GB" altLang="cs-CZ" sz="2000" dirty="0" err="1"/>
              <a:t>chladový</a:t>
            </a:r>
            <a:r>
              <a:rPr lang="en-GB" altLang="cs-CZ" sz="2000" dirty="0"/>
              <a:t> test</a:t>
            </a:r>
            <a:r>
              <a:rPr lang="cs-CZ" altLang="cs-CZ" sz="2000" dirty="0"/>
              <a:t>)</a:t>
            </a:r>
          </a:p>
        </p:txBody>
      </p:sp>
      <p:pic>
        <p:nvPicPr>
          <p:cNvPr id="73732" name="Picture 4" descr="Vent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6" y="1341438"/>
            <a:ext cx="1992313" cy="24050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ASTMATIK</a:t>
            </a:r>
            <a:r>
              <a:rPr lang="en-GB" altLang="cs-CZ" sz="3200" dirty="0"/>
              <a:t>Ů</a:t>
            </a:r>
          </a:p>
        </p:txBody>
      </p:sp>
    </p:spTree>
    <p:extLst>
      <p:ext uri="{BB962C8B-B14F-4D97-AF65-F5344CB8AC3E}">
        <p14:creationId xmlns:p14="http://schemas.microsoft.com/office/powerpoint/2010/main" val="40720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61225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484" y="966734"/>
            <a:ext cx="6837504" cy="75662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b="1" dirty="0" err="1" smtClean="0">
                <a:solidFill>
                  <a:srgbClr val="FF0000"/>
                </a:solidFill>
              </a:rPr>
              <a:t>oxymetrie</a:t>
            </a:r>
            <a:endParaRPr lang="cs-CZ" altLang="cs-CZ" sz="2200" b="1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7030A0"/>
                </a:solidFill>
              </a:rPr>
              <a:t>k posouzení funkce transportního systému pro kyslík</a:t>
            </a:r>
            <a:endParaRPr lang="cs-CZ" altLang="cs-CZ" sz="2200" dirty="0" smtClean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151548" y="1994125"/>
            <a:ext cx="6431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0070C0"/>
                </a:solidFill>
              </a:rPr>
              <a:t>Hemoglobin absorbuje červené a infračervené záření různě – podle míry saturace kyslíkem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8" y="2702011"/>
            <a:ext cx="7266536" cy="4098326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955951"/>
            <a:ext cx="4671549" cy="58443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487194" y="655411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000" dirty="0"/>
              <a:t>https://energymicroblog.wordpress.com/2012/11/21/create-a-simple-pulse-oximeter-with-tiny-gecko/</a:t>
            </a:r>
          </a:p>
        </p:txBody>
      </p:sp>
      <p:sp>
        <p:nvSpPr>
          <p:cNvPr id="5" name="Obdélník 4"/>
          <p:cNvSpPr/>
          <p:nvPr/>
        </p:nvSpPr>
        <p:spPr>
          <a:xfrm rot="16200000">
            <a:off x="-1694008" y="3429044"/>
            <a:ext cx="3657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http://www.sunrom.com/p/spo2-sensor-probe-for-pulse-oximetry</a:t>
            </a:r>
          </a:p>
        </p:txBody>
      </p:sp>
      <p:sp>
        <p:nvSpPr>
          <p:cNvPr id="2" name="TextovéPole 1">
            <a:hlinkClick r:id="rId4"/>
          </p:cNvPr>
          <p:cNvSpPr txBox="1"/>
          <p:nvPr/>
        </p:nvSpPr>
        <p:spPr>
          <a:xfrm>
            <a:off x="10475783" y="670686"/>
            <a:ext cx="161249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VIDEO</a:t>
            </a:r>
          </a:p>
          <a:p>
            <a:pPr algn="ctr"/>
            <a:r>
              <a:rPr lang="cs-CZ" dirty="0" smtClean="0">
                <a:solidFill>
                  <a:srgbClr val="00B050"/>
                </a:solidFill>
              </a:rPr>
              <a:t>Pulsní </a:t>
            </a:r>
            <a:r>
              <a:rPr lang="cs-CZ" dirty="0" err="1" smtClean="0">
                <a:solidFill>
                  <a:srgbClr val="00B050"/>
                </a:solidFill>
              </a:rPr>
              <a:t>oxymetr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226840"/>
            <a:ext cx="10972800" cy="426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dirty="0" err="1" smtClean="0">
                <a:solidFill>
                  <a:srgbClr val="FF0000"/>
                </a:solidFill>
              </a:rPr>
              <a:t>oxymetrie</a:t>
            </a:r>
            <a:endParaRPr lang="cs-CZ" altLang="cs-CZ" sz="2200" dirty="0" smtClean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35" y="3014445"/>
            <a:ext cx="10283310" cy="306905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2809130" y="2071443"/>
            <a:ext cx="8782120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000" b="1" dirty="0">
                <a:solidFill>
                  <a:srgbClr val="0070C0"/>
                </a:solidFill>
              </a:rPr>
              <a:t>Pití </a:t>
            </a:r>
            <a:r>
              <a:rPr lang="cs-CZ" altLang="cs-CZ" sz="2000" b="1" dirty="0" err="1">
                <a:solidFill>
                  <a:srgbClr val="0070C0"/>
                </a:solidFill>
              </a:rPr>
              <a:t>oxygenované</a:t>
            </a:r>
            <a:r>
              <a:rPr lang="cs-CZ" altLang="cs-CZ" sz="2000" b="1" dirty="0">
                <a:solidFill>
                  <a:srgbClr val="0070C0"/>
                </a:solidFill>
              </a:rPr>
              <a:t> vody 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>
                <a:solidFill>
                  <a:srgbClr val="0070C0"/>
                </a:solidFill>
              </a:rPr>
              <a:t>zvýšení saturace hemoglobinu kyslíkem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5" y="1374364"/>
            <a:ext cx="2956449" cy="221733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2364259" y="6083495"/>
            <a:ext cx="94121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1200" dirty="0" smtClean="0"/>
              <a:t>(J. Novotný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M. Novotná. Saturace hemoglobinu kyslíkem u 52letého triatlonisty po vypití </a:t>
            </a:r>
            <a:r>
              <a:rPr lang="cs-CZ" altLang="cs-CZ" sz="1200" dirty="0" err="1" smtClean="0"/>
              <a:t>oxygenované</a:t>
            </a:r>
            <a:r>
              <a:rPr lang="cs-CZ" altLang="cs-CZ" sz="1200" dirty="0" smtClean="0"/>
              <a:t> vody. Med Sport </a:t>
            </a:r>
            <a:r>
              <a:rPr lang="cs-CZ" altLang="cs-CZ" sz="1200" dirty="0" err="1" smtClean="0"/>
              <a:t>Boh</a:t>
            </a:r>
            <a:r>
              <a:rPr lang="cs-CZ" altLang="cs-CZ" sz="1200" dirty="0" smtClean="0"/>
              <a:t> Slov, 2007, 16, 1: 48-52)</a:t>
            </a: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3387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61225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16" name="Obdélník 15"/>
          <p:cNvSpPr/>
          <p:nvPr/>
        </p:nvSpPr>
        <p:spPr>
          <a:xfrm>
            <a:off x="4415481" y="966734"/>
            <a:ext cx="6431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Saturace svalu kyslíkem (SmO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,%)</a:t>
            </a:r>
          </a:p>
          <a:p>
            <a:pPr algn="ctr"/>
            <a:r>
              <a:rPr lang="cs-CZ" sz="2000" dirty="0" smtClean="0">
                <a:solidFill>
                  <a:srgbClr val="0070C0"/>
                </a:solidFill>
              </a:rPr>
              <a:t>Hemoglobin a </a:t>
            </a:r>
            <a:r>
              <a:rPr lang="cs-CZ" sz="2000" dirty="0" err="1" smtClean="0">
                <a:solidFill>
                  <a:srgbClr val="0070C0"/>
                </a:solidFill>
              </a:rPr>
              <a:t>deoxyhemoglobin</a:t>
            </a:r>
            <a:r>
              <a:rPr lang="cs-CZ" sz="2000" dirty="0" smtClean="0">
                <a:solidFill>
                  <a:srgbClr val="0070C0"/>
                </a:solidFill>
              </a:rPr>
              <a:t> absorbují červené a infračervené záření různě – podle míry saturace kyslíkem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4" y="966734"/>
            <a:ext cx="3101311" cy="253434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94" y="3669273"/>
            <a:ext cx="4905398" cy="3046578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447" y="3669273"/>
            <a:ext cx="5828510" cy="30465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413" y="2130676"/>
            <a:ext cx="7738781" cy="139077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>
            <a:hlinkClick r:id="rId6"/>
          </p:cNvPr>
          <p:cNvSpPr/>
          <p:nvPr/>
        </p:nvSpPr>
        <p:spPr>
          <a:xfrm>
            <a:off x="4301619" y="3131749"/>
            <a:ext cx="290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2680FF"/>
                </a:solidFill>
                <a:latin typeface="Verdana,Bold"/>
              </a:rPr>
              <a:t>www.moxymonitor.com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48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43338" y="121950"/>
            <a:ext cx="11118574" cy="184665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2680FF"/>
                </a:solidFill>
                <a:latin typeface="Verdana,Bold"/>
              </a:rPr>
              <a:t>www.moxymonitor.com: Identifikace </a:t>
            </a:r>
            <a:r>
              <a:rPr lang="cs-CZ" sz="2400" b="1" dirty="0">
                <a:solidFill>
                  <a:srgbClr val="2680FF"/>
                </a:solidFill>
                <a:latin typeface="Verdana,Bold"/>
              </a:rPr>
              <a:t>tréninkových </a:t>
            </a:r>
            <a:r>
              <a:rPr lang="cs-CZ" sz="2400" b="1" dirty="0" smtClean="0">
                <a:solidFill>
                  <a:srgbClr val="2680FF"/>
                </a:solidFill>
                <a:latin typeface="Verdana,Bold"/>
              </a:rPr>
              <a:t>zón - běh</a:t>
            </a:r>
            <a:endParaRPr lang="cs-CZ" sz="2400" dirty="0"/>
          </a:p>
          <a:p>
            <a:r>
              <a:rPr lang="cs-CZ" dirty="0" smtClean="0">
                <a:latin typeface="Verdana" panose="020B0604030504040204" pitchFamily="34" charset="0"/>
              </a:rPr>
              <a:t>Zóna </a:t>
            </a:r>
            <a:r>
              <a:rPr lang="cs-CZ" dirty="0">
                <a:latin typeface="Verdana" panose="020B0604030504040204" pitchFamily="34" charset="0"/>
              </a:rPr>
              <a:t>aktivní regenerace (AR</a:t>
            </a:r>
            <a:r>
              <a:rPr lang="cs-CZ" dirty="0" smtClean="0">
                <a:latin typeface="Verdana" panose="020B0604030504040204" pitchFamily="34" charset="0"/>
              </a:rPr>
              <a:t>). Plató </a:t>
            </a:r>
            <a:r>
              <a:rPr lang="cs-CZ" dirty="0">
                <a:latin typeface="Verdana" panose="020B0604030504040204" pitchFamily="34" charset="0"/>
              </a:rPr>
              <a:t>v nejvyšším bodě Sm02 </a:t>
            </a:r>
            <a:r>
              <a:rPr lang="cs-CZ" dirty="0" smtClean="0">
                <a:latin typeface="Verdana" panose="020B0604030504040204" pitchFamily="34" charset="0"/>
              </a:rPr>
              <a:t>značí zónu </a:t>
            </a:r>
            <a:r>
              <a:rPr lang="cs-CZ" dirty="0">
                <a:latin typeface="Verdana" panose="020B0604030504040204" pitchFamily="34" charset="0"/>
              </a:rPr>
              <a:t>strukturálně intenzivního tréninku (STEI</a:t>
            </a:r>
            <a:r>
              <a:rPr lang="cs-CZ" dirty="0" smtClean="0">
                <a:latin typeface="Verdana" panose="020B0604030504040204" pitchFamily="34" charset="0"/>
              </a:rPr>
              <a:t>). </a:t>
            </a:r>
            <a:r>
              <a:rPr lang="cs-CZ" dirty="0">
                <a:latin typeface="Verdana" panose="020B0604030504040204" pitchFamily="34" charset="0"/>
              </a:rPr>
              <a:t>Druhé Sm02 plató je možné při nižším Sm02, ale nemusí být</a:t>
            </a:r>
          </a:p>
          <a:p>
            <a:r>
              <a:rPr lang="cs-CZ" dirty="0">
                <a:latin typeface="Verdana" panose="020B0604030504040204" pitchFamily="34" charset="0"/>
              </a:rPr>
              <a:t>vždy přítomné. Toto plató značí zónu funkčně intenzivního </a:t>
            </a:r>
            <a:r>
              <a:rPr lang="cs-CZ" dirty="0" smtClean="0">
                <a:latin typeface="Verdana" panose="020B0604030504040204" pitchFamily="34" charset="0"/>
              </a:rPr>
              <a:t>tréninku (</a:t>
            </a:r>
            <a:r>
              <a:rPr lang="cs-CZ" dirty="0">
                <a:latin typeface="Verdana" panose="020B0604030504040204" pitchFamily="34" charset="0"/>
              </a:rPr>
              <a:t>FEI) a je znázorněno oranžovou barvou. Jasné a kontinuální </a:t>
            </a:r>
            <a:r>
              <a:rPr lang="cs-CZ" dirty="0" smtClean="0">
                <a:latin typeface="Verdana" panose="020B0604030504040204" pitchFamily="34" charset="0"/>
              </a:rPr>
              <a:t>klesání Sm02 </a:t>
            </a:r>
            <a:r>
              <a:rPr lang="cs-CZ" dirty="0">
                <a:latin typeface="Verdana" panose="020B0604030504040204" pitchFamily="34" charset="0"/>
              </a:rPr>
              <a:t>znázorňuje zónu vysoce intenzivního tréninku (HI</a:t>
            </a:r>
            <a:r>
              <a:rPr lang="cs-CZ" dirty="0" smtClean="0">
                <a:latin typeface="Verdana" panose="020B0604030504040204" pitchFamily="34" charset="0"/>
              </a:rPr>
              <a:t>).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69" y="1968609"/>
            <a:ext cx="9262663" cy="53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03582" y="0"/>
            <a:ext cx="11315657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2680FF"/>
                </a:solidFill>
                <a:latin typeface="Verdana,Bold"/>
              </a:rPr>
              <a:t>www.moxymonitor.com: </a:t>
            </a:r>
            <a:r>
              <a:rPr lang="cs-CZ" sz="2400" b="1" dirty="0" smtClean="0">
                <a:solidFill>
                  <a:srgbClr val="2680FF"/>
                </a:solidFill>
                <a:latin typeface="Verdana,Bold"/>
              </a:rPr>
              <a:t>Vytrvalostní běh</a:t>
            </a:r>
            <a:endParaRPr lang="cs-CZ" sz="2400" b="1" dirty="0">
              <a:solidFill>
                <a:srgbClr val="2680FF"/>
              </a:solidFill>
              <a:latin typeface="Verdana,Bold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Strukturální intenzita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tréninku (STEI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) zajistí maximální </a:t>
            </a:r>
            <a:r>
              <a:rPr lang="pl-PL" dirty="0" smtClean="0">
                <a:solidFill>
                  <a:srgbClr val="000000"/>
                </a:solidFill>
                <a:latin typeface="Verdana" panose="020B0604030504040204" pitchFamily="34" charset="0"/>
              </a:rPr>
              <a:t>dostupnost </a:t>
            </a:r>
            <a:r>
              <a:rPr lang="pl-PL" dirty="0">
                <a:solidFill>
                  <a:srgbClr val="000000"/>
                </a:solidFill>
                <a:latin typeface="Verdana" panose="020B0604030504040204" pitchFamily="34" charset="0"/>
              </a:rPr>
              <a:t>kyslíku pro produkci </a:t>
            </a:r>
            <a:r>
              <a:rPr lang="pl-PL" dirty="0" smtClean="0">
                <a:solidFill>
                  <a:srgbClr val="000000"/>
                </a:solidFill>
                <a:latin typeface="Verdana" panose="020B0604030504040204" pitchFamily="34" charset="0"/>
              </a:rPr>
              <a:t>energie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. Dlouhý vytrvalostní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trénink je znázorněn v grafu níže. Ukazuje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tréninkovou jednotku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trvající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90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min s udržováním stálé intenzity v STEI zóně.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 kontrolu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této intenzity sledujte Sm02, mělo by být podobné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maximální hodnotě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během hodnocení v STEI a mělo by zůstat relativně stabilní.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53" y="1631216"/>
            <a:ext cx="9256713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ZÁTĚŽOVÉ TESTY </a:t>
            </a:r>
            <a:r>
              <a:rPr lang="cs-CZ" altLang="cs-CZ" sz="3200" cap="all" dirty="0" err="1" smtClean="0"/>
              <a:t>DIABETIKů</a:t>
            </a:r>
            <a:endParaRPr lang="en-GB" altLang="cs-CZ" sz="3200" cap="all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701" y="1243912"/>
            <a:ext cx="8578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Orální glukózo - toleranční test (</a:t>
            </a:r>
            <a:r>
              <a:rPr lang="cs-CZ" dirty="0" err="1" smtClean="0">
                <a:solidFill>
                  <a:srgbClr val="C00000"/>
                </a:solidFill>
              </a:rPr>
              <a:t>oGTT</a:t>
            </a:r>
            <a:r>
              <a:rPr lang="cs-CZ" dirty="0" smtClean="0">
                <a:solidFill>
                  <a:srgbClr val="C00000"/>
                </a:solidFill>
              </a:rPr>
              <a:t>)</a:t>
            </a:r>
          </a:p>
          <a:p>
            <a:r>
              <a:rPr lang="cs-CZ" dirty="0" smtClean="0">
                <a:solidFill>
                  <a:srgbClr val="0070C0"/>
                </a:solidFill>
              </a:rPr>
              <a:t>Pro diagnostiku poruchy glukózového metabolizmu</a:t>
            </a:r>
          </a:p>
          <a:p>
            <a:r>
              <a:rPr lang="cs-CZ" dirty="0"/>
              <a:t>75 g glukózy rozpuštěné ve 250–300 ml </a:t>
            </a:r>
            <a:r>
              <a:rPr lang="cs-CZ" dirty="0" smtClean="0"/>
              <a:t>vody (</a:t>
            </a:r>
            <a:r>
              <a:rPr lang="cs-CZ" dirty="0"/>
              <a:t>wikiskripta.eu</a:t>
            </a:r>
            <a:r>
              <a:rPr lang="cs-CZ" dirty="0" smtClean="0"/>
              <a:t>):</a:t>
            </a:r>
            <a:endParaRPr lang="cs-CZ" dirty="0"/>
          </a:p>
          <a:p>
            <a:endParaRPr lang="cs-CZ" dirty="0"/>
          </a:p>
          <a:p>
            <a:r>
              <a:rPr lang="cs-CZ" i="1" dirty="0" smtClean="0">
                <a:solidFill>
                  <a:srgbClr val="C00000"/>
                </a:solidFill>
              </a:rPr>
              <a:t>Dlouhodobý </a:t>
            </a:r>
            <a:r>
              <a:rPr lang="cs-CZ" i="1" dirty="0">
                <a:solidFill>
                  <a:srgbClr val="C00000"/>
                </a:solidFill>
              </a:rPr>
              <a:t>monitoring glykémie při pohybové </a:t>
            </a:r>
            <a:r>
              <a:rPr lang="cs-CZ" i="1" dirty="0" smtClean="0">
                <a:solidFill>
                  <a:srgbClr val="C00000"/>
                </a:solidFill>
              </a:rPr>
              <a:t>aktivitě</a:t>
            </a:r>
            <a:endParaRPr lang="cs-CZ" i="1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52" y="1022124"/>
            <a:ext cx="5177748" cy="33137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319849"/>
            <a:ext cx="2689069" cy="342677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336769" y="4161303"/>
            <a:ext cx="85179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Ergometrie, spiroergometrie</a:t>
            </a:r>
          </a:p>
          <a:p>
            <a:r>
              <a:rPr lang="cs-CZ" dirty="0">
                <a:solidFill>
                  <a:srgbClr val="0070C0"/>
                </a:solidFill>
              </a:rPr>
              <a:t>Zjištění reakce glukózového metabolizmu na fyzickou zátěž - </a:t>
            </a:r>
            <a:r>
              <a:rPr lang="cs-CZ" dirty="0">
                <a:solidFill>
                  <a:srgbClr val="7030A0"/>
                </a:solidFill>
              </a:rPr>
              <a:t>Glykémie </a:t>
            </a:r>
            <a:r>
              <a:rPr lang="cs-CZ" dirty="0"/>
              <a:t>před, při a po zátěži</a:t>
            </a:r>
          </a:p>
          <a:p>
            <a:r>
              <a:rPr lang="cs-CZ" dirty="0">
                <a:solidFill>
                  <a:srgbClr val="0070C0"/>
                </a:solidFill>
              </a:rPr>
              <a:t>Zjištění pracovní kapacity - </a:t>
            </a:r>
            <a:r>
              <a:rPr lang="cs-CZ" dirty="0" err="1">
                <a:solidFill>
                  <a:srgbClr val="7030A0"/>
                </a:solidFill>
              </a:rPr>
              <a:t>Wmax</a:t>
            </a:r>
            <a:r>
              <a:rPr lang="cs-CZ" dirty="0">
                <a:solidFill>
                  <a:srgbClr val="7030A0"/>
                </a:solidFill>
              </a:rPr>
              <a:t>, VO</a:t>
            </a:r>
            <a:r>
              <a:rPr lang="cs-CZ" baseline="-25000" dirty="0">
                <a:solidFill>
                  <a:srgbClr val="7030A0"/>
                </a:solidFill>
              </a:rPr>
              <a:t>2</a:t>
            </a:r>
            <a:r>
              <a:rPr lang="cs-CZ" dirty="0">
                <a:solidFill>
                  <a:srgbClr val="7030A0"/>
                </a:solidFill>
              </a:rPr>
              <a:t>max, </a:t>
            </a:r>
            <a:r>
              <a:rPr lang="cs-CZ" dirty="0" err="1">
                <a:solidFill>
                  <a:srgbClr val="7030A0"/>
                </a:solidFill>
              </a:rPr>
              <a:t>SFmax</a:t>
            </a:r>
            <a:endParaRPr lang="cs-CZ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Stanovení vodítek pro léčbu aerobním cvičením </a:t>
            </a:r>
            <a:r>
              <a:rPr lang="cs-CZ" dirty="0">
                <a:solidFill>
                  <a:srgbClr val="7030A0"/>
                </a:solidFill>
              </a:rPr>
              <a:t>-</a:t>
            </a:r>
            <a:r>
              <a:rPr lang="cs-CZ" dirty="0"/>
              <a:t> </a:t>
            </a:r>
            <a:r>
              <a:rPr lang="cs-CZ" dirty="0">
                <a:solidFill>
                  <a:srgbClr val="7030A0"/>
                </a:solidFill>
              </a:rPr>
              <a:t>Pocit zátěže </a:t>
            </a:r>
            <a:r>
              <a:rPr lang="cs-CZ" dirty="0" smtClean="0">
                <a:solidFill>
                  <a:srgbClr val="7030A0"/>
                </a:solidFill>
              </a:rPr>
              <a:t>a </a:t>
            </a:r>
            <a:r>
              <a:rPr lang="cs-CZ" dirty="0">
                <a:solidFill>
                  <a:srgbClr val="7030A0"/>
                </a:solidFill>
              </a:rPr>
              <a:t>SF </a:t>
            </a:r>
            <a:r>
              <a:rPr lang="cs-CZ" dirty="0"/>
              <a:t>při </a:t>
            </a:r>
            <a:r>
              <a:rPr lang="cs-CZ" dirty="0" smtClean="0"/>
              <a:t>ANP/65%VO2max </a:t>
            </a:r>
            <a:r>
              <a:rPr lang="cs-CZ" dirty="0"/>
              <a:t>…</a:t>
            </a:r>
          </a:p>
          <a:p>
            <a:endParaRPr lang="cs-CZ" u="sng" dirty="0" smtClean="0"/>
          </a:p>
          <a:p>
            <a:r>
              <a:rPr lang="cs-CZ" u="sng" dirty="0" smtClean="0"/>
              <a:t>Diagnostika </a:t>
            </a:r>
            <a:r>
              <a:rPr lang="cs-CZ" u="sng" dirty="0"/>
              <a:t>a kontrola dlouhodobých diabetických komplikací</a:t>
            </a:r>
          </a:p>
          <a:p>
            <a:r>
              <a:rPr lang="cs-CZ" dirty="0">
                <a:solidFill>
                  <a:srgbClr val="0070C0"/>
                </a:solidFill>
              </a:rPr>
              <a:t>Kardiopatie, ICHS</a:t>
            </a:r>
            <a:r>
              <a:rPr lang="cs-CZ" dirty="0"/>
              <a:t> – </a:t>
            </a:r>
            <a:r>
              <a:rPr lang="cs-CZ" dirty="0">
                <a:solidFill>
                  <a:srgbClr val="C00000"/>
                </a:solidFill>
              </a:rPr>
              <a:t>zátěžový EKG test</a:t>
            </a:r>
          </a:p>
          <a:p>
            <a:r>
              <a:rPr lang="cs-CZ" dirty="0">
                <a:solidFill>
                  <a:srgbClr val="0070C0"/>
                </a:solidFill>
              </a:rPr>
              <a:t>Hypertenze</a:t>
            </a:r>
            <a:r>
              <a:rPr lang="cs-CZ" dirty="0"/>
              <a:t> – </a:t>
            </a:r>
            <a:r>
              <a:rPr lang="cs-CZ" dirty="0">
                <a:solidFill>
                  <a:srgbClr val="C00000"/>
                </a:solidFill>
              </a:rPr>
              <a:t>zátěžový TK test, polohový test TK</a:t>
            </a:r>
          </a:p>
          <a:p>
            <a:r>
              <a:rPr lang="cs-CZ" dirty="0">
                <a:solidFill>
                  <a:srgbClr val="0070C0"/>
                </a:solidFill>
              </a:rPr>
              <a:t>Neuropatie ANS </a:t>
            </a:r>
            <a:r>
              <a:rPr lang="cs-CZ" dirty="0"/>
              <a:t>– </a:t>
            </a:r>
            <a:r>
              <a:rPr lang="cs-CZ" dirty="0">
                <a:solidFill>
                  <a:srgbClr val="C00000"/>
                </a:solidFill>
              </a:rPr>
              <a:t>polohový test s analýzou HRV</a:t>
            </a:r>
          </a:p>
        </p:txBody>
      </p:sp>
    </p:spTree>
    <p:extLst>
      <p:ext uri="{BB962C8B-B14F-4D97-AF65-F5344CB8AC3E}">
        <p14:creationId xmlns:p14="http://schemas.microsoft.com/office/powerpoint/2010/main" val="1116822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78295" y="-18097"/>
            <a:ext cx="11707227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2680FF"/>
                </a:solidFill>
                <a:latin typeface="Verdana,Bold"/>
              </a:rPr>
              <a:t>www.moxymonitor.com: </a:t>
            </a:r>
            <a:r>
              <a:rPr lang="cs-CZ" sz="2400" b="1" dirty="0" smtClean="0">
                <a:solidFill>
                  <a:srgbClr val="2680FF"/>
                </a:solidFill>
                <a:latin typeface="Verdana" panose="020B0604030504040204" pitchFamily="34" charset="0"/>
              </a:rPr>
              <a:t>Interval</a:t>
            </a:r>
            <a:r>
              <a:rPr lang="cs-CZ" sz="2400" b="1" dirty="0" smtClean="0">
                <a:solidFill>
                  <a:srgbClr val="2680FF"/>
                </a:solidFill>
                <a:latin typeface="Verdana,Bold"/>
              </a:rPr>
              <a:t>ový trénink - běh</a:t>
            </a:r>
            <a:endParaRPr lang="cs-CZ" sz="2400" b="1" dirty="0">
              <a:solidFill>
                <a:srgbClr val="2680FF"/>
              </a:solidFill>
              <a:latin typeface="Verdana,Bold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Jak je vidět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na grafu níže, 90 sekund s nízkou intenzitou v zóně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aktivní regenerace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(AR) je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následo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-váno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zónou s vysokou intenzitou (HI)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 dobu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30 s.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Jak je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naznačeno červenou linií, můžete vidět, že se SmO2 během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fáze regenerace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vrací do základní linie regenerační zóny. Jakmile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se přestane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vracet, intervalový trénink končí.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511756"/>
            <a:ext cx="10513128" cy="53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" y="1718374"/>
            <a:ext cx="5976355" cy="37039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ovéPole 1">
            <a:hlinkClick r:id="rId3"/>
          </p:cNvPr>
          <p:cNvSpPr txBox="1"/>
          <p:nvPr/>
        </p:nvSpPr>
        <p:spPr>
          <a:xfrm>
            <a:off x="6742986" y="5848859"/>
            <a:ext cx="2839887" cy="7078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7030A0"/>
                </a:solidFill>
              </a:rPr>
              <a:t>VIDEO:</a:t>
            </a:r>
          </a:p>
          <a:p>
            <a:pPr algn="ctr"/>
            <a:r>
              <a:rPr lang="cs-CZ" sz="2000" dirty="0" smtClean="0">
                <a:solidFill>
                  <a:srgbClr val="7030A0"/>
                </a:solidFill>
              </a:rPr>
              <a:t>Test ponořovacího reflexu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884450" y="132793"/>
            <a:ext cx="6260757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cap="all" dirty="0" smtClean="0">
                <a:solidFill>
                  <a:srgbClr val="002060"/>
                </a:solidFill>
              </a:rPr>
              <a:t>Test ponořovacího reflexu (</a:t>
            </a:r>
            <a:r>
              <a:rPr lang="cs-CZ" sz="2400" cap="all" dirty="0" err="1" smtClean="0">
                <a:solidFill>
                  <a:srgbClr val="002060"/>
                </a:solidFill>
              </a:rPr>
              <a:t>diving</a:t>
            </a:r>
            <a:r>
              <a:rPr lang="cs-CZ" sz="2400" cap="all" dirty="0" smtClean="0">
                <a:solidFill>
                  <a:srgbClr val="002060"/>
                </a:solidFill>
              </a:rPr>
              <a:t> reflex)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1208" y="532213"/>
            <a:ext cx="11920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Ponoření do studené vody 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</a:t>
            </a:r>
          </a:p>
          <a:p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b="1" dirty="0" smtClean="0">
                <a:solidFill>
                  <a:srgbClr val="002060"/>
                </a:solidFill>
              </a:rPr>
              <a:t>chladové receptory  kůže </a:t>
            </a:r>
            <a:r>
              <a:rPr lang="cs-CZ" dirty="0" smtClean="0">
                <a:latin typeface="Calibri" panose="020F0502020204030204" pitchFamily="34" charset="0"/>
              </a:rPr>
              <a:t>→ n. trigeminus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dirty="0" smtClean="0">
                <a:latin typeface="Calibri" panose="020F0502020204030204" pitchFamily="34" charset="0"/>
              </a:rPr>
              <a:t>vagové centrum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dirty="0" smtClean="0">
                <a:latin typeface="Calibri" panose="020F0502020204030204" pitchFamily="34" charset="0"/>
              </a:rPr>
              <a:t>n. vagus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bradykardie !!!</a:t>
            </a:r>
            <a:endParaRPr lang="cs-CZ" b="1" dirty="0" smtClean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b="1" dirty="0" smtClean="0">
                <a:solidFill>
                  <a:srgbClr val="002060"/>
                </a:solidFill>
              </a:rPr>
              <a:t>apnoe </a:t>
            </a:r>
            <a:r>
              <a:rPr lang="cs-CZ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→ hypoxie → chemoreceptory</a:t>
            </a:r>
            <a:r>
              <a:rPr lang="cs-CZ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→ sympatikus → tachykardie + </a:t>
            </a:r>
            <a:r>
              <a:rPr lang="cs-CZ" b="1" dirty="0" smtClean="0">
                <a:latin typeface="Calibri" panose="020F0502020204030204" pitchFamily="34" charset="0"/>
              </a:rPr>
              <a:t>periferní vasokonstrikce</a:t>
            </a:r>
          </a:p>
          <a:p>
            <a:r>
              <a:rPr lang="cs-CZ" b="1" dirty="0" smtClean="0">
                <a:latin typeface="Calibri" panose="020F0502020204030204" pitchFamily="34" charset="0"/>
              </a:rPr>
              <a:t>						→ hypertenze </a:t>
            </a:r>
            <a:r>
              <a:rPr lang="cs-CZ" b="1" dirty="0">
                <a:latin typeface="Calibri" panose="020F0502020204030204" pitchFamily="34" charset="0"/>
              </a:rPr>
              <a:t>→ </a:t>
            </a:r>
            <a:r>
              <a:rPr lang="cs-CZ" b="1" dirty="0" smtClean="0">
                <a:latin typeface="Calibri" panose="020F0502020204030204" pitchFamily="34" charset="0"/>
              </a:rPr>
              <a:t>n. vagus </a:t>
            </a:r>
            <a:r>
              <a:rPr lang="cs-CZ" b="1" dirty="0">
                <a:latin typeface="Calibri" panose="020F0502020204030204" pitchFamily="34" charset="0"/>
              </a:rPr>
              <a:t>→ </a:t>
            </a: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bradykardie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83" y="1718374"/>
            <a:ext cx="5927849" cy="3703976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922989" y="1789719"/>
            <a:ext cx="48227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http://www.vernier.com/innovate/studying-the-diving-reflex-in-the-laboratory/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28" y="195037"/>
            <a:ext cx="2166340" cy="1804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28" y="5063319"/>
            <a:ext cx="2166340" cy="172616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110547" y="5479527"/>
            <a:ext cx="6070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Zjištění reakce na ochlazení obličeje vzduchem nebo ponořením do studené vody …</a:t>
            </a:r>
          </a:p>
          <a:p>
            <a:pPr marL="342900" indent="-342900">
              <a:buFont typeface="Calibri" panose="020F0502020204030204" pitchFamily="34" charset="0"/>
              <a:buChar char="→"/>
            </a:pPr>
            <a:r>
              <a:rPr lang="cs-CZ" sz="2000" dirty="0" smtClean="0"/>
              <a:t>Posouzení </a:t>
            </a:r>
            <a:r>
              <a:rPr lang="cs-CZ" sz="2000" dirty="0"/>
              <a:t>rizika </a:t>
            </a:r>
            <a:r>
              <a:rPr lang="cs-CZ" sz="2000" dirty="0" smtClean="0"/>
              <a:t>závažných poruch srdečního rytmu </a:t>
            </a:r>
            <a:r>
              <a:rPr lang="cs-CZ" sz="2000" dirty="0" smtClean="0">
                <a:solidFill>
                  <a:srgbClr val="7030A0"/>
                </a:solidFill>
              </a:rPr>
              <a:t>(potápění, plavání ve studené vodě, horolezectví ...</a:t>
            </a:r>
            <a:endParaRPr lang="cs-CZ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3"/>
            <a:ext cx="10972800" cy="906951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 smtClean="0"/>
              <a:t>Ů</a:t>
            </a:r>
            <a:r>
              <a:rPr lang="cs-CZ" altLang="cs-CZ" sz="3200" dirty="0" smtClean="0"/>
              <a:t/>
            </a:r>
            <a:br>
              <a:rPr lang="cs-CZ" altLang="cs-CZ" sz="3200" dirty="0" smtClean="0"/>
            </a:br>
            <a:r>
              <a:rPr lang="cs-CZ" altLang="cs-CZ" sz="2200" dirty="0" smtClean="0"/>
              <a:t>ischemická choroba srdeční (angina pectoris, infarkt myokardu), kardiomyopatie, srdeční vady a jiné</a:t>
            </a:r>
            <a:endParaRPr lang="en-GB" altLang="cs-CZ" sz="2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4" y="1432425"/>
            <a:ext cx="10972800" cy="5292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FYZICKÁ ZÁTĚŽ</a:t>
            </a:r>
          </a:p>
          <a:p>
            <a:pPr>
              <a:lnSpc>
                <a:spcPct val="80000"/>
              </a:lnSpc>
            </a:pPr>
            <a:r>
              <a:rPr lang="en-GB" altLang="cs-CZ" sz="2200" b="1" dirty="0" err="1" smtClean="0">
                <a:solidFill>
                  <a:schemeClr val="accent6">
                    <a:lumMod val="75000"/>
                  </a:schemeClr>
                </a:solidFill>
              </a:rPr>
              <a:t>Indikace</a:t>
            </a:r>
            <a:endParaRPr lang="cs-CZ" altLang="cs-CZ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Diagnostika onemocnění</a:t>
            </a:r>
            <a:r>
              <a:rPr lang="cs-CZ" altLang="cs-CZ" sz="2200" dirty="0" smtClean="0"/>
              <a:t> </a:t>
            </a: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- zpřesnění Dg, doplnění hlavních vyšetřovacích postupů </a:t>
            </a:r>
            <a:r>
              <a:rPr lang="cs-CZ" altLang="cs-CZ" sz="2200" dirty="0" smtClean="0"/>
              <a:t>(anamnéza, klinické vyšetření, RTG, echokardiografie, </a:t>
            </a:r>
            <a:r>
              <a:rPr lang="cs-CZ" altLang="cs-CZ" sz="2200" dirty="0" err="1" smtClean="0"/>
              <a:t>koronarografie</a:t>
            </a:r>
            <a:r>
              <a:rPr lang="cs-CZ" altLang="cs-CZ" sz="2200" dirty="0" smtClean="0"/>
              <a:t>, biochemické testy, atd.)</a:t>
            </a:r>
            <a:endParaRPr lang="cs-CZ" altLang="cs-CZ" sz="2200" dirty="0"/>
          </a:p>
          <a:p>
            <a:pPr lvl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Posouzení rizika selhání srdce </a:t>
            </a:r>
            <a:r>
              <a:rPr lang="cs-CZ" altLang="cs-CZ" sz="2200" dirty="0" smtClean="0"/>
              <a:t>- krevního oběhu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GB" altLang="cs-CZ" sz="2200" dirty="0" err="1" smtClean="0">
                <a:solidFill>
                  <a:schemeClr val="accent6">
                    <a:lumMod val="75000"/>
                  </a:schemeClr>
                </a:solidFill>
              </a:rPr>
              <a:t>lánování</a:t>
            </a: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 a kontrola (řízení)</a:t>
            </a:r>
            <a:r>
              <a:rPr lang="en-GB" altLang="cs-CZ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pohybové léčby</a:t>
            </a:r>
            <a:r>
              <a:rPr lang="en-GB" altLang="cs-CZ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2200" dirty="0" smtClean="0"/>
              <a:t>- bezpečná a optimální intenzita zatížení</a:t>
            </a: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en-GB" altLang="cs-CZ" sz="2200" b="1" dirty="0" err="1">
                <a:solidFill>
                  <a:srgbClr val="7030A0"/>
                </a:solidFill>
              </a:rPr>
              <a:t>Kontraindikace</a:t>
            </a:r>
            <a:endParaRPr lang="cs-CZ" altLang="cs-CZ" sz="2200" b="1" dirty="0">
              <a:solidFill>
                <a:srgbClr val="7030A0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sz="2200" dirty="0" smtClean="0">
                <a:solidFill>
                  <a:schemeClr val="accent6">
                    <a:lumMod val="75000"/>
                  </a:schemeClr>
                </a:solidFill>
              </a:rPr>
              <a:t>Známky akutního selhávání srdce – krevního oběhu</a:t>
            </a:r>
            <a:endParaRPr lang="cs-CZ" altLang="cs-CZ" sz="2200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cs-CZ" sz="2200" dirty="0" smtClean="0"/>
              <a:t>Jiné důvody (respirační, infekční, ortopedické, neurologické </a:t>
            </a:r>
            <a:r>
              <a:rPr lang="cs-CZ" altLang="cs-CZ" sz="2200" dirty="0"/>
              <a:t>atd</a:t>
            </a:r>
            <a:r>
              <a:rPr lang="cs-CZ" altLang="cs-CZ" sz="2200" dirty="0" smtClean="0"/>
              <a:t>.), jako u ostatních osob.</a:t>
            </a:r>
          </a:p>
          <a:p>
            <a:pPr>
              <a:lnSpc>
                <a:spcPct val="80000"/>
              </a:lnSpc>
            </a:pPr>
            <a:r>
              <a:rPr lang="cs-CZ" altLang="cs-CZ" sz="2200" dirty="0" smtClean="0">
                <a:solidFill>
                  <a:srgbClr val="FF0000"/>
                </a:solidFill>
              </a:rPr>
              <a:t>Důvody přerušení zátěže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 smtClean="0"/>
              <a:t>Subjektivní – výrazná </a:t>
            </a:r>
            <a:r>
              <a:rPr lang="cs-CZ" altLang="cs-CZ" sz="2200" dirty="0" smtClean="0">
                <a:solidFill>
                  <a:srgbClr val="FF0000"/>
                </a:solidFill>
              </a:rPr>
              <a:t>dušnost nebo bolest na hrudníku </a:t>
            </a:r>
            <a:r>
              <a:rPr lang="cs-CZ" altLang="cs-CZ" sz="2200" dirty="0" smtClean="0"/>
              <a:t>(</a:t>
            </a:r>
            <a:r>
              <a:rPr lang="cs-CZ" altLang="cs-CZ" sz="2200" dirty="0" err="1" smtClean="0"/>
              <a:t>Borgova</a:t>
            </a:r>
            <a:r>
              <a:rPr lang="cs-CZ" altLang="cs-CZ" sz="2200" dirty="0" smtClean="0"/>
              <a:t> škála 0-10), závratě, slabost, nevolnost, aj.</a:t>
            </a:r>
          </a:p>
          <a:p>
            <a:pPr lvl="1">
              <a:lnSpc>
                <a:spcPct val="80000"/>
              </a:lnSpc>
            </a:pPr>
            <a:r>
              <a:rPr lang="cs-CZ" altLang="cs-CZ" sz="2200" dirty="0" smtClean="0"/>
              <a:t>Objektivní – známky závažné </a:t>
            </a:r>
            <a:r>
              <a:rPr lang="cs-CZ" altLang="cs-CZ" sz="2200" dirty="0" smtClean="0">
                <a:solidFill>
                  <a:srgbClr val="FF0000"/>
                </a:solidFill>
              </a:rPr>
              <a:t>poruchy srdeční činnosti – krevního oběhu</a:t>
            </a:r>
          </a:p>
          <a:p>
            <a:pPr lvl="2">
              <a:lnSpc>
                <a:spcPct val="80000"/>
              </a:lnSpc>
              <a:buFont typeface="Calibri" panose="020F0502020204030204" pitchFamily="34" charset="0"/>
              <a:buChar char="‐"/>
            </a:pPr>
            <a:r>
              <a:rPr lang="cs-CZ" altLang="cs-CZ" sz="2200" dirty="0" smtClean="0"/>
              <a:t>EKG – poruchy rytmu a </a:t>
            </a:r>
            <a:r>
              <a:rPr lang="cs-CZ" altLang="cs-CZ" sz="2200" dirty="0" err="1" smtClean="0"/>
              <a:t>repolarizace</a:t>
            </a:r>
            <a:endParaRPr lang="cs-CZ" altLang="cs-CZ" sz="2200" dirty="0" smtClean="0"/>
          </a:p>
          <a:p>
            <a:pPr lvl="2">
              <a:lnSpc>
                <a:spcPct val="80000"/>
              </a:lnSpc>
              <a:buFont typeface="Calibri" panose="020F0502020204030204" pitchFamily="34" charset="0"/>
              <a:buChar char="‐"/>
            </a:pPr>
            <a:r>
              <a:rPr lang="cs-CZ" altLang="cs-CZ" sz="2200" dirty="0" smtClean="0"/>
              <a:t>Pokles STK</a:t>
            </a: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11084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20993"/>
              </p:ext>
            </p:extLst>
          </p:nvPr>
        </p:nvGraphicFramePr>
        <p:xfrm>
          <a:off x="5783286" y="1522138"/>
          <a:ext cx="5799908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27390"/>
                <a:gridCol w="3272518"/>
              </a:tblGrid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Číselná hodnota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Slovní hodnota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žádná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0,5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velmi slabá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slabá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lehká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střední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poněkud silná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velmi 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*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maximální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970366" y="1122959"/>
            <a:ext cx="5529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Borgova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škála 0-10 pro pocit bolesti a dušnosti.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486564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smtClean="0"/>
              <a:t>ZÁTĚŽOVÉ TESTY U KARDIAK</a:t>
            </a:r>
            <a:r>
              <a:rPr lang="en-GB" altLang="cs-CZ" sz="3200" smtClean="0"/>
              <a:t>Ů</a:t>
            </a:r>
            <a:endParaRPr lang="en-GB" alt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" y="1523069"/>
            <a:ext cx="5117897" cy="391519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2148870" y="5438260"/>
            <a:ext cx="20409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http://kard.fnplzen.cz/cs/node/109</a:t>
            </a:r>
          </a:p>
        </p:txBody>
      </p:sp>
    </p:spTree>
    <p:extLst>
      <p:ext uri="{BB962C8B-B14F-4D97-AF65-F5344CB8AC3E}">
        <p14:creationId xmlns:p14="http://schemas.microsoft.com/office/powerpoint/2010/main" val="13055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10" y="2642468"/>
            <a:ext cx="4036542" cy="28255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708" y="1237012"/>
            <a:ext cx="8328454" cy="48013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Zátěžový EKG test – ergometrie </a:t>
            </a:r>
            <a:r>
              <a:rPr lang="cs-CZ" altLang="cs-CZ" sz="2200" dirty="0" smtClean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Hodnocení EKG projevů poruch srdeční činnosti </a:t>
            </a:r>
            <a:r>
              <a:rPr lang="cs-CZ" altLang="cs-CZ" sz="2200" dirty="0" smtClean="0"/>
              <a:t>(rytmus, </a:t>
            </a:r>
            <a:r>
              <a:rPr lang="cs-CZ" altLang="cs-CZ" sz="2200" dirty="0" err="1" smtClean="0"/>
              <a:t>repolarizace</a:t>
            </a:r>
            <a:r>
              <a:rPr lang="cs-CZ" altLang="cs-CZ" sz="2200" dirty="0" smtClean="0"/>
              <a:t>) při určitém výkonu (W) a zátěži srdce (SF); pozor na falešně pozitivní nebo negativní nálezy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Hodnocení odezvy TK</a:t>
            </a:r>
            <a:r>
              <a:rPr lang="cs-CZ" altLang="cs-CZ" sz="2200" dirty="0" smtClean="0"/>
              <a:t>, především STK – </a:t>
            </a:r>
            <a:r>
              <a:rPr lang="cs-CZ" altLang="cs-CZ" sz="2200" dirty="0" smtClean="0">
                <a:solidFill>
                  <a:srgbClr val="7030A0"/>
                </a:solidFill>
              </a:rPr>
              <a:t>stavu krevní cirkulace</a:t>
            </a:r>
            <a:r>
              <a:rPr lang="cs-CZ" altLang="cs-CZ" sz="2200" dirty="0" smtClean="0"/>
              <a:t>, včetně srdce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Stanovení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PRACOVNÍ KAPACITY </a:t>
            </a:r>
            <a:r>
              <a:rPr lang="cs-CZ" altLang="cs-CZ" sz="2200" dirty="0" smtClean="0"/>
              <a:t>– nejvyšší výkon, SF a RPE, kdy ještě nejsou závažné poruchy srdce – krevního oběhu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PRACOVNÍ TOLERANCE </a:t>
            </a:r>
            <a:r>
              <a:rPr lang="cs-CZ" altLang="cs-CZ" sz="2200" dirty="0" smtClean="0"/>
              <a:t>– nejvyšší výkon, SF a RPE, který byl organizmus schopen tolerovat, před přerušením / ukončením zátěže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Ukazatele míry adaptace cirkulace na vytrvalostní zatížení - </a:t>
            </a:r>
            <a:r>
              <a:rPr lang="cs-CZ" altLang="cs-CZ" sz="2200" dirty="0" smtClean="0"/>
              <a:t>W</a:t>
            </a:r>
            <a:r>
              <a:rPr lang="cs-CZ" altLang="cs-CZ" sz="2200" baseline="-25000" dirty="0" smtClean="0"/>
              <a:t>170</a:t>
            </a:r>
            <a:r>
              <a:rPr lang="cs-CZ" altLang="cs-CZ" sz="2200" dirty="0" smtClean="0"/>
              <a:t>, W</a:t>
            </a:r>
            <a:r>
              <a:rPr lang="cs-CZ" altLang="cs-CZ" sz="2200" baseline="-25000" dirty="0" smtClean="0"/>
              <a:t>150</a:t>
            </a:r>
            <a:r>
              <a:rPr lang="cs-CZ" altLang="cs-CZ" sz="2200" dirty="0" smtClean="0"/>
              <a:t>, W</a:t>
            </a:r>
            <a:r>
              <a:rPr lang="cs-CZ" altLang="cs-CZ" sz="2200" baseline="-25000" dirty="0" smtClean="0"/>
              <a:t>130</a:t>
            </a:r>
            <a:endParaRPr lang="cs-CZ" altLang="cs-CZ" sz="2200" dirty="0" smtClean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246076" y="5468048"/>
            <a:ext cx="331161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/>
              <a:t>http://hmatter.blogspot.cz/2006/02/heart-tests-stress-electrocardiography_22.html</a:t>
            </a:r>
          </a:p>
        </p:txBody>
      </p:sp>
    </p:spTree>
    <p:extLst>
      <p:ext uri="{BB962C8B-B14F-4D97-AF65-F5344CB8AC3E}">
        <p14:creationId xmlns:p14="http://schemas.microsoft.com/office/powerpoint/2010/main" val="2260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46" y="3295127"/>
            <a:ext cx="3118686" cy="3453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791921" y="3247507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http://flylib.com/books/en/2.569.1.21/1/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46" y="3357360"/>
            <a:ext cx="3550905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7" y="3357360"/>
            <a:ext cx="3639492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>
            <a:hlinkClick r:id="rId5"/>
          </p:cNvPr>
          <p:cNvSpPr txBox="1"/>
          <p:nvPr/>
        </p:nvSpPr>
        <p:spPr>
          <a:xfrm>
            <a:off x="4432145" y="2199226"/>
            <a:ext cx="3550905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B050"/>
                </a:solidFill>
              </a:rPr>
              <a:t>VIDEO: Zátěžový EKG test</a:t>
            </a:r>
          </a:p>
          <a:p>
            <a:pPr algn="ctr"/>
            <a:r>
              <a:rPr lang="cs-CZ" sz="2000" dirty="0" smtClean="0">
                <a:solidFill>
                  <a:srgbClr val="00B050"/>
                </a:solidFill>
              </a:rPr>
              <a:t>na bicyklovém ergometru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https://www.youtube.com/watch?v=KI7s8pkWu-0</a:t>
            </a:r>
          </a:p>
        </p:txBody>
      </p:sp>
      <p:sp>
        <p:nvSpPr>
          <p:cNvPr id="11" name="TextovéPole 10">
            <a:hlinkClick r:id="rId6"/>
          </p:cNvPr>
          <p:cNvSpPr txBox="1"/>
          <p:nvPr/>
        </p:nvSpPr>
        <p:spPr>
          <a:xfrm>
            <a:off x="586197" y="2195752"/>
            <a:ext cx="3639493" cy="553998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VIDEO: Zátěžový EKG test na běhátku</a:t>
            </a:r>
          </a:p>
          <a:p>
            <a:r>
              <a:rPr lang="cs-CZ" sz="1200" dirty="0">
                <a:solidFill>
                  <a:srgbClr val="00B050"/>
                </a:solidFill>
              </a:rPr>
              <a:t>https://www.youtube.com/watch?v=y3Zq4n3WSyc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20" y="-38947"/>
            <a:ext cx="4249335" cy="318589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30126" y="3005593"/>
            <a:ext cx="2880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https://courses.kcumb.edu/physio/ecg%20primer/ecgleads.htm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7372656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105819" y="1265489"/>
            <a:ext cx="2381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>
                <a:solidFill>
                  <a:srgbClr val="FF0000"/>
                </a:solidFill>
              </a:rPr>
              <a:t>Zátěžový EKG </a:t>
            </a:r>
            <a:r>
              <a:rPr lang="cs-CZ" altLang="cs-CZ" sz="2400" dirty="0" smtClean="0">
                <a:solidFill>
                  <a:srgbClr val="FF0000"/>
                </a:solidFill>
              </a:rPr>
              <a:t>test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8945711" y="0"/>
            <a:ext cx="2049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u="sng" dirty="0" smtClean="0">
                <a:solidFill>
                  <a:srgbClr val="0033CC"/>
                </a:solidFill>
              </a:rPr>
              <a:t>Umístění elektrod</a:t>
            </a:r>
            <a:endParaRPr lang="cs-CZ" sz="2000" u="sng" dirty="0">
              <a:solidFill>
                <a:srgbClr val="0033CC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121789" y="2260781"/>
            <a:ext cx="16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33CC"/>
                </a:solidFill>
              </a:rPr>
              <a:t>N	        F</a:t>
            </a:r>
            <a:endParaRPr lang="cs-CZ" b="1" dirty="0">
              <a:solidFill>
                <a:srgbClr val="0033CC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819144" y="6557755"/>
            <a:ext cx="31735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http://www.medscope.co.uk/Welch_Allyn_ECG_Machines~mfl~2.htm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232810" y="6557755"/>
            <a:ext cx="1949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http://www.norav.com/en/stressecg.html</a:t>
            </a:r>
          </a:p>
        </p:txBody>
      </p:sp>
    </p:spTree>
    <p:extLst>
      <p:ext uri="{BB962C8B-B14F-4D97-AF65-F5344CB8AC3E}">
        <p14:creationId xmlns:p14="http://schemas.microsoft.com/office/powerpoint/2010/main" val="18405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312564"/>
            <a:ext cx="6218774" cy="148148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Spiroergometrie </a:t>
            </a:r>
            <a:r>
              <a:rPr lang="cs-CZ" altLang="cs-CZ" sz="2200" dirty="0" smtClean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/>
              <a:t>Hodnocení míry </a:t>
            </a:r>
            <a:r>
              <a:rPr lang="cs-CZ" altLang="cs-CZ" sz="2200" dirty="0" smtClean="0">
                <a:solidFill>
                  <a:srgbClr val="7030A0"/>
                </a:solidFill>
              </a:rPr>
              <a:t>funkční poruchy nejslabšího článku transportního systému pro kyslík (např. srdce).</a:t>
            </a:r>
          </a:p>
          <a:p>
            <a:pPr marL="457200" lvl="1" indent="0" algn="r">
              <a:lnSpc>
                <a:spcPct val="80000"/>
              </a:lnSpc>
              <a:buClr>
                <a:srgbClr val="7030A0"/>
              </a:buClr>
              <a:buNone/>
            </a:pPr>
            <a:endParaRPr lang="cs-CZ" altLang="cs-CZ" sz="2200" dirty="0" smtClean="0"/>
          </a:p>
        </p:txBody>
      </p:sp>
      <p:pic>
        <p:nvPicPr>
          <p:cNvPr id="4" name="Picture 5" descr="VO2_ome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14600" r="4810" b="39606"/>
          <a:stretch/>
        </p:blipFill>
        <p:spPr bwMode="auto">
          <a:xfrm>
            <a:off x="132600" y="2794050"/>
            <a:ext cx="7759250" cy="2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06312" y="5496110"/>
            <a:ext cx="3426939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buClr>
                <a:srgbClr val="7030A0"/>
              </a:buClr>
            </a:pPr>
            <a:r>
              <a:rPr lang="cs-CZ" altLang="cs-CZ" sz="1200" dirty="0"/>
              <a:t>(Weber et al., 1988 in: </a:t>
            </a:r>
            <a:r>
              <a:rPr lang="cs-CZ" altLang="cs-CZ" sz="1200" dirty="0" err="1"/>
              <a:t>Placheta</a:t>
            </a:r>
            <a:r>
              <a:rPr lang="cs-CZ" altLang="cs-CZ" sz="1200" dirty="0"/>
              <a:t> a kol., 1999)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04" y="1145059"/>
            <a:ext cx="4023508" cy="536695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8470975" y="6512010"/>
            <a:ext cx="3429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https://www.flickr.com/photos/88070379@N06/8444413930</a:t>
            </a:r>
          </a:p>
        </p:txBody>
      </p:sp>
      <p:sp>
        <p:nvSpPr>
          <p:cNvPr id="3" name="TextovéPole 2">
            <a:hlinkClick r:id="rId4"/>
          </p:cNvPr>
          <p:cNvSpPr txBox="1"/>
          <p:nvPr/>
        </p:nvSpPr>
        <p:spPr>
          <a:xfrm>
            <a:off x="1747318" y="6050345"/>
            <a:ext cx="5260063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B050"/>
                </a:solidFill>
              </a:rPr>
              <a:t>VIDEO: Spiroergometrie s EKG na </a:t>
            </a:r>
            <a:r>
              <a:rPr lang="cs-CZ" sz="2000" dirty="0" err="1" smtClean="0">
                <a:solidFill>
                  <a:srgbClr val="00B050"/>
                </a:solidFill>
              </a:rPr>
              <a:t>veloergometru</a:t>
            </a:r>
            <a:endParaRPr lang="cs-CZ" sz="2000" dirty="0" smtClean="0">
              <a:solidFill>
                <a:srgbClr val="00B050"/>
              </a:solidFill>
            </a:endParaRPr>
          </a:p>
          <a:p>
            <a:r>
              <a:rPr lang="cs-CZ" sz="1200" dirty="0">
                <a:solidFill>
                  <a:srgbClr val="00B050"/>
                </a:solidFill>
              </a:rPr>
              <a:t>https://www.youtube.com/watch?v=ptdpkebTmuo</a:t>
            </a:r>
          </a:p>
        </p:txBody>
      </p:sp>
    </p:spTree>
    <p:extLst>
      <p:ext uri="{BB962C8B-B14F-4D97-AF65-F5344CB8AC3E}">
        <p14:creationId xmlns:p14="http://schemas.microsoft.com/office/powerpoint/2010/main" val="39114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rans_Sy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0"/>
            <a:ext cx="5383213" cy="68580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ovéPole 2"/>
          <p:cNvSpPr txBox="1">
            <a:spLocks noChangeArrowheads="1"/>
          </p:cNvSpPr>
          <p:nvPr/>
        </p:nvSpPr>
        <p:spPr bwMode="auto">
          <a:xfrm>
            <a:off x="296562" y="271840"/>
            <a:ext cx="4810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0070C0"/>
                </a:solidFill>
              </a:rPr>
              <a:t>VO</a:t>
            </a:r>
            <a:r>
              <a:rPr lang="cs-CZ" altLang="cs-CZ" sz="2000" b="1" baseline="-25000" dirty="0" smtClean="0">
                <a:solidFill>
                  <a:srgbClr val="0070C0"/>
                </a:solidFill>
              </a:rPr>
              <a:t>2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max </a:t>
            </a:r>
            <a:r>
              <a:rPr lang="cs-CZ" altLang="cs-CZ" sz="2000" dirty="0" smtClean="0">
                <a:solidFill>
                  <a:srgbClr val="0070C0"/>
                </a:solidFill>
              </a:rPr>
              <a:t>(ml.min</a:t>
            </a:r>
            <a:r>
              <a:rPr lang="cs-CZ" altLang="cs-CZ" sz="2000" baseline="30000" dirty="0" smtClean="0">
                <a:solidFill>
                  <a:srgbClr val="0070C0"/>
                </a:solidFill>
              </a:rPr>
              <a:t>-1</a:t>
            </a:r>
            <a:r>
              <a:rPr lang="cs-CZ" altLang="cs-CZ" sz="2000" dirty="0" smtClean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chemeClr val="accent2">
                    <a:lumMod val="75000"/>
                  </a:schemeClr>
                </a:solidFill>
              </a:rPr>
              <a:t>- celková kapacita </a:t>
            </a: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</a:rPr>
              <a:t>transportního systému pro O</a:t>
            </a:r>
            <a:r>
              <a:rPr lang="cs-CZ" altLang="cs-CZ" sz="20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cs-CZ" altLang="cs-CZ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106987" y="6488668"/>
            <a:ext cx="538321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(</a:t>
            </a:r>
            <a:r>
              <a:rPr lang="cs-CZ" dirty="0" err="1" smtClean="0"/>
              <a:t>Placheta</a:t>
            </a:r>
            <a:r>
              <a:rPr lang="cs-CZ" dirty="0" smtClean="0"/>
              <a:t> a kol., 1999)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6563" y="2937423"/>
            <a:ext cx="360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Tepový kyslík </a:t>
            </a:r>
            <a:r>
              <a:rPr lang="cs-CZ" altLang="cs-CZ" sz="2000" dirty="0">
                <a:solidFill>
                  <a:srgbClr val="0070C0"/>
                </a:solidFill>
              </a:rPr>
              <a:t>(</a:t>
            </a:r>
            <a:r>
              <a:rPr lang="cs-CZ" altLang="cs-CZ" sz="2000" dirty="0" smtClean="0">
                <a:solidFill>
                  <a:srgbClr val="0070C0"/>
                </a:solidFill>
              </a:rPr>
              <a:t>ml.tep</a:t>
            </a:r>
            <a:r>
              <a:rPr lang="cs-CZ" altLang="cs-CZ" sz="2000" baseline="30000" dirty="0" smtClean="0">
                <a:solidFill>
                  <a:srgbClr val="0070C0"/>
                </a:solidFill>
              </a:rPr>
              <a:t>-1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funkce srdce jako pumpy </a:t>
            </a: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Šipka doleva 3"/>
          <p:cNvSpPr/>
          <p:nvPr/>
        </p:nvSpPr>
        <p:spPr>
          <a:xfrm>
            <a:off x="10300257" y="156519"/>
            <a:ext cx="1669321" cy="691979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70C0"/>
                </a:solidFill>
              </a:rPr>
              <a:t>příjem O</a:t>
            </a:r>
            <a:r>
              <a:rPr lang="cs-CZ" altLang="cs-CZ" b="1" baseline="-25000">
                <a:solidFill>
                  <a:srgbClr val="0070C0"/>
                </a:solidFill>
              </a:rPr>
              <a:t>2</a:t>
            </a:r>
            <a:r>
              <a:rPr lang="cs-CZ" altLang="cs-CZ" b="1">
                <a:solidFill>
                  <a:srgbClr val="0070C0"/>
                </a:solidFill>
              </a:rPr>
              <a:t> 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5" name="Šipka doleva 4"/>
          <p:cNvSpPr/>
          <p:nvPr/>
        </p:nvSpPr>
        <p:spPr>
          <a:xfrm>
            <a:off x="10300257" y="5706073"/>
            <a:ext cx="1669321" cy="78259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70C0"/>
                </a:solidFill>
              </a:rPr>
              <a:t>spotřeba O</a:t>
            </a:r>
            <a:r>
              <a:rPr lang="cs-CZ" altLang="cs-CZ" b="1" baseline="-25000">
                <a:solidFill>
                  <a:srgbClr val="0070C0"/>
                </a:solidFill>
              </a:rPr>
              <a:t>2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2603157" y="502508"/>
            <a:ext cx="6730313" cy="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3234813" y="3139641"/>
            <a:ext cx="6197274" cy="1651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76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5637" y="1226840"/>
            <a:ext cx="7627444" cy="5503474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 </a:t>
            </a:r>
            <a:r>
              <a:rPr lang="cs-CZ" altLang="cs-CZ" sz="2200" dirty="0" smtClean="0">
                <a:solidFill>
                  <a:srgbClr val="7030A0"/>
                </a:solidFill>
              </a:rPr>
              <a:t>pro záchyt poruch rytmu a známek ischemie myokardu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24 hodinové monitorování EKG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Zátěžová echokardiografie </a:t>
            </a:r>
            <a:r>
              <a:rPr lang="cs-CZ" altLang="cs-CZ" sz="2200" dirty="0" smtClean="0">
                <a:solidFill>
                  <a:srgbClr val="7030A0"/>
                </a:solidFill>
              </a:rPr>
              <a:t>k hodnocení pohybů srdečních struktur (stěny dutin, chlopně), proudů krve a funkčních parametrů srdce (ejekční frakce atd.)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bezprostředně po zátěži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Analýza variability srdeční frekvence </a:t>
            </a:r>
            <a:r>
              <a:rPr lang="cs-CZ" altLang="cs-CZ" sz="2200" dirty="0" smtClean="0">
                <a:solidFill>
                  <a:srgbClr val="7030A0"/>
                </a:solidFill>
              </a:rPr>
              <a:t>k posouzení míry rizika selhání myokardu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dlouhodobý záznam (24 h) při běžné denní činnosti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krátkodobý záznam při určité zátěži (5/10 minut) – standardní polohový test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dirty="0" err="1" smtClean="0">
                <a:solidFill>
                  <a:srgbClr val="FF0000"/>
                </a:solidFill>
              </a:rPr>
              <a:t>oxymetrie</a:t>
            </a:r>
            <a:r>
              <a:rPr lang="cs-CZ" altLang="cs-CZ" sz="2200" dirty="0" smtClean="0">
                <a:solidFill>
                  <a:srgbClr val="FF0000"/>
                </a:solidFill>
              </a:rPr>
              <a:t> </a:t>
            </a:r>
            <a:r>
              <a:rPr lang="cs-CZ" altLang="cs-CZ" sz="2200" dirty="0" smtClean="0">
                <a:solidFill>
                  <a:srgbClr val="7030A0"/>
                </a:solidFill>
              </a:rPr>
              <a:t>k posouzení funkčnosti transportního systému pro kyslík </a:t>
            </a:r>
            <a:endParaRPr lang="cs-CZ" altLang="cs-CZ" sz="22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krátkodobý záznam při určité zátěži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26839"/>
            <a:ext cx="3694547" cy="550584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8040130" y="6671246"/>
            <a:ext cx="42177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http://www.imt.ie/clinical/2012/12/osa-patients-similar-cv-damage-as-diabetics.html</a:t>
            </a:r>
          </a:p>
        </p:txBody>
      </p:sp>
    </p:spTree>
    <p:extLst>
      <p:ext uri="{BB962C8B-B14F-4D97-AF65-F5344CB8AC3E}">
        <p14:creationId xmlns:p14="http://schemas.microsoft.com/office/powerpoint/2010/main" val="18585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4227383"/>
            <a:ext cx="1876847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2" y="4227383"/>
            <a:ext cx="1905000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12659" y="1413792"/>
            <a:ext cx="3745157" cy="2373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7030A0"/>
                </a:solidFill>
              </a:rPr>
              <a:t>pro záchyt poruch elektrické aktivity myokardu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24 hodinové monitorování EKG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časový záznam aktivity a pocitů pacienta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/>
          <a:stretch/>
        </p:blipFill>
        <p:spPr>
          <a:xfrm>
            <a:off x="4306029" y="1276345"/>
            <a:ext cx="7757074" cy="4856038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11137398" y="5886162"/>
            <a:ext cx="8915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(www.zdn.cz)</a:t>
            </a:r>
            <a:endParaRPr lang="cs-CZ" sz="1000" dirty="0"/>
          </a:p>
        </p:txBody>
      </p:sp>
      <p:sp>
        <p:nvSpPr>
          <p:cNvPr id="2" name="TextovéPole 1">
            <a:hlinkClick r:id="rId5"/>
          </p:cNvPr>
          <p:cNvSpPr txBox="1"/>
          <p:nvPr/>
        </p:nvSpPr>
        <p:spPr>
          <a:xfrm>
            <a:off x="4589392" y="6219730"/>
            <a:ext cx="301480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VIDEO: </a:t>
            </a:r>
            <a:r>
              <a:rPr lang="cs-CZ" dirty="0" err="1" smtClean="0">
                <a:solidFill>
                  <a:srgbClr val="00B050"/>
                </a:solidFill>
              </a:rPr>
              <a:t>Holter</a:t>
            </a:r>
            <a:r>
              <a:rPr lang="cs-CZ" dirty="0" smtClean="0">
                <a:solidFill>
                  <a:srgbClr val="00B050"/>
                </a:solidFill>
              </a:rPr>
              <a:t> EKG monitoring</a:t>
            </a:r>
          </a:p>
          <a:p>
            <a:r>
              <a:rPr lang="cs-CZ" sz="1000" dirty="0">
                <a:solidFill>
                  <a:srgbClr val="00B050"/>
                </a:solidFill>
              </a:rPr>
              <a:t>https://www.youtube.com/watch?v=e9EDqOs3Nq0</a:t>
            </a:r>
          </a:p>
        </p:txBody>
      </p:sp>
    </p:spTree>
    <p:extLst>
      <p:ext uri="{BB962C8B-B14F-4D97-AF65-F5344CB8AC3E}">
        <p14:creationId xmlns:p14="http://schemas.microsoft.com/office/powerpoint/2010/main" val="35970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04" y="867466"/>
            <a:ext cx="6832424" cy="469539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3024" y="5690129"/>
            <a:ext cx="10984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Plasma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concentrations</a:t>
            </a:r>
            <a:r>
              <a:rPr lang="cs-CZ" sz="1400" dirty="0"/>
              <a:t> </a:t>
            </a:r>
            <a:r>
              <a:rPr lang="cs-CZ" sz="1400" dirty="0" err="1"/>
              <a:t>during</a:t>
            </a:r>
            <a:r>
              <a:rPr lang="cs-CZ" sz="1400" dirty="0"/>
              <a:t> </a:t>
            </a:r>
            <a:r>
              <a:rPr lang="cs-CZ" sz="1400" dirty="0" err="1"/>
              <a:t>euglycemic</a:t>
            </a:r>
            <a:r>
              <a:rPr lang="cs-CZ" sz="1400" dirty="0"/>
              <a:t>, </a:t>
            </a:r>
            <a:r>
              <a:rPr lang="cs-CZ" sz="1400" dirty="0" err="1"/>
              <a:t>hyperinsulinemic</a:t>
            </a:r>
            <a:r>
              <a:rPr lang="cs-CZ" sz="1400" dirty="0"/>
              <a:t> </a:t>
            </a:r>
            <a:r>
              <a:rPr lang="cs-CZ" sz="1400" dirty="0" err="1"/>
              <a:t>clamps</a:t>
            </a:r>
            <a:r>
              <a:rPr lang="cs-CZ" sz="1400" dirty="0"/>
              <a:t>. Plasma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levels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control</a:t>
            </a:r>
            <a:r>
              <a:rPr lang="cs-CZ" sz="1400" dirty="0"/>
              <a:t> and </a:t>
            </a:r>
            <a:r>
              <a:rPr lang="cs-CZ" sz="1400" dirty="0" err="1"/>
              <a:t>diabetic</a:t>
            </a:r>
            <a:r>
              <a:rPr lang="cs-CZ" sz="1400" dirty="0"/>
              <a:t> </a:t>
            </a:r>
            <a:r>
              <a:rPr lang="cs-CZ" sz="1400" dirty="0" err="1"/>
              <a:t>subjects</a:t>
            </a:r>
            <a:r>
              <a:rPr lang="cs-CZ" sz="1400" dirty="0"/>
              <a:t> are </a:t>
            </a:r>
            <a:r>
              <a:rPr lang="cs-CZ" sz="1400" dirty="0" err="1"/>
              <a:t>shown</a:t>
            </a:r>
            <a:r>
              <a:rPr lang="cs-CZ" sz="1400" dirty="0"/>
              <a:t> </a:t>
            </a:r>
            <a:r>
              <a:rPr lang="cs-CZ" sz="1400" dirty="0" err="1"/>
              <a:t>during</a:t>
            </a:r>
            <a:r>
              <a:rPr lang="cs-CZ" sz="1400" dirty="0"/>
              <a:t> insulin </a:t>
            </a:r>
            <a:r>
              <a:rPr lang="cs-CZ" sz="1400" dirty="0" err="1"/>
              <a:t>stimulation</a:t>
            </a:r>
            <a:r>
              <a:rPr lang="cs-CZ" sz="1400" dirty="0"/>
              <a:t> </a:t>
            </a:r>
            <a:r>
              <a:rPr lang="cs-CZ" sz="1400" dirty="0" err="1"/>
              <a:t>alone</a:t>
            </a:r>
            <a:r>
              <a:rPr lang="cs-CZ" sz="1400" dirty="0"/>
              <a:t> and insulin </a:t>
            </a:r>
            <a:r>
              <a:rPr lang="cs-CZ" sz="1400" dirty="0" err="1"/>
              <a:t>stimulation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concomitant</a:t>
            </a:r>
            <a:r>
              <a:rPr lang="cs-CZ" sz="1400" dirty="0"/>
              <a:t> </a:t>
            </a:r>
            <a:r>
              <a:rPr lang="cs-CZ" sz="1400" dirty="0" err="1"/>
              <a:t>exercise</a:t>
            </a:r>
            <a:r>
              <a:rPr lang="cs-CZ" sz="1400" dirty="0"/>
              <a:t>.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levels</a:t>
            </a:r>
            <a:r>
              <a:rPr lang="cs-CZ" sz="1400" dirty="0"/>
              <a:t> </a:t>
            </a:r>
            <a:r>
              <a:rPr lang="cs-CZ" sz="1400" dirty="0" err="1"/>
              <a:t>were</a:t>
            </a:r>
            <a:r>
              <a:rPr lang="cs-CZ" sz="1400" dirty="0"/>
              <a:t> </a:t>
            </a:r>
            <a:r>
              <a:rPr lang="cs-CZ" sz="1400" dirty="0" err="1"/>
              <a:t>maintained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</a:t>
            </a:r>
            <a:r>
              <a:rPr lang="cs-CZ" sz="1400" dirty="0" err="1"/>
              <a:t>euglycemia</a:t>
            </a:r>
            <a:r>
              <a:rPr lang="cs-CZ" sz="1400" dirty="0"/>
              <a:t> (90-100 mg/dl) by a </a:t>
            </a:r>
            <a:r>
              <a:rPr lang="cs-CZ" sz="1400" dirty="0" err="1"/>
              <a:t>variable</a:t>
            </a:r>
            <a:r>
              <a:rPr lang="cs-CZ" sz="1400" dirty="0"/>
              <a:t>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infusion</a:t>
            </a:r>
            <a:r>
              <a:rPr lang="cs-CZ" sz="1400" dirty="0"/>
              <a:t>.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diabetic</a:t>
            </a:r>
            <a:r>
              <a:rPr lang="cs-CZ" sz="1400" dirty="0"/>
              <a:t> </a:t>
            </a:r>
            <a:r>
              <a:rPr lang="cs-CZ" sz="1400" dirty="0" err="1"/>
              <a:t>subjects</a:t>
            </a:r>
            <a:r>
              <a:rPr lang="cs-CZ" sz="1400" dirty="0"/>
              <a:t>,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levels</a:t>
            </a:r>
            <a:r>
              <a:rPr lang="cs-CZ" sz="1400" dirty="0"/>
              <a:t> </a:t>
            </a:r>
            <a:r>
              <a:rPr lang="cs-CZ" sz="1400" dirty="0" err="1"/>
              <a:t>were</a:t>
            </a:r>
            <a:r>
              <a:rPr lang="cs-CZ" sz="1400" dirty="0"/>
              <a:t> </a:t>
            </a:r>
            <a:r>
              <a:rPr lang="cs-CZ" sz="1400" dirty="0" err="1"/>
              <a:t>allowed</a:t>
            </a:r>
            <a:r>
              <a:rPr lang="cs-CZ" sz="1400" dirty="0"/>
              <a:t> to </a:t>
            </a:r>
            <a:r>
              <a:rPr lang="cs-CZ" sz="1400" dirty="0" err="1"/>
              <a:t>fall</a:t>
            </a:r>
            <a:r>
              <a:rPr lang="cs-CZ" sz="1400" dirty="0"/>
              <a:t> </a:t>
            </a:r>
            <a:r>
              <a:rPr lang="cs-CZ" sz="1400" dirty="0" err="1"/>
              <a:t>until</a:t>
            </a:r>
            <a:r>
              <a:rPr lang="cs-CZ" sz="1400" dirty="0"/>
              <a:t> </a:t>
            </a:r>
            <a:r>
              <a:rPr lang="cs-CZ" sz="1400" dirty="0" err="1"/>
              <a:t>within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euglycemic</a:t>
            </a:r>
            <a:r>
              <a:rPr lang="cs-CZ" sz="1400" dirty="0"/>
              <a:t> </a:t>
            </a:r>
            <a:r>
              <a:rPr lang="cs-CZ" sz="1400" dirty="0" err="1"/>
              <a:t>range</a:t>
            </a:r>
            <a:r>
              <a:rPr lang="cs-CZ" sz="1400" dirty="0"/>
              <a:t> </a:t>
            </a:r>
            <a:r>
              <a:rPr lang="cs-CZ" sz="1400" dirty="0" err="1"/>
              <a:t>before</a:t>
            </a:r>
            <a:r>
              <a:rPr lang="cs-CZ" sz="1400" dirty="0"/>
              <a:t> </a:t>
            </a:r>
            <a:r>
              <a:rPr lang="cs-CZ" sz="1400" dirty="0" err="1"/>
              <a:t>variable</a:t>
            </a:r>
            <a:r>
              <a:rPr lang="cs-CZ" sz="1400" dirty="0"/>
              <a:t> </a:t>
            </a:r>
            <a:r>
              <a:rPr lang="cs-CZ" sz="1400" dirty="0" err="1"/>
              <a:t>glucose</a:t>
            </a:r>
            <a:r>
              <a:rPr lang="cs-CZ" sz="1400" dirty="0"/>
              <a:t> </a:t>
            </a:r>
            <a:r>
              <a:rPr lang="cs-CZ" sz="1400" dirty="0" err="1"/>
              <a:t>infusion</a:t>
            </a:r>
            <a:r>
              <a:rPr lang="cs-CZ" sz="1400" dirty="0"/>
              <a:t> </a:t>
            </a:r>
            <a:r>
              <a:rPr lang="cs-CZ" sz="1400" dirty="0" err="1"/>
              <a:t>was</a:t>
            </a:r>
            <a:r>
              <a:rPr lang="cs-CZ" sz="1400" dirty="0"/>
              <a:t> </a:t>
            </a:r>
            <a:r>
              <a:rPr lang="cs-CZ" sz="1400" dirty="0" err="1"/>
              <a:t>begun</a:t>
            </a:r>
            <a:r>
              <a:rPr lang="cs-CZ" sz="1400" dirty="0"/>
              <a:t>. </a:t>
            </a:r>
            <a:r>
              <a:rPr lang="cs-CZ" sz="1400" dirty="0" err="1"/>
              <a:t>Values</a:t>
            </a:r>
            <a:r>
              <a:rPr lang="cs-CZ" sz="1400" dirty="0"/>
              <a:t> are </a:t>
            </a:r>
            <a:r>
              <a:rPr lang="cs-CZ" sz="1400" dirty="0" err="1"/>
              <a:t>means</a:t>
            </a:r>
            <a:r>
              <a:rPr lang="cs-CZ" sz="1400" dirty="0"/>
              <a:t> ± SE. ▪, </a:t>
            </a:r>
            <a:r>
              <a:rPr lang="cs-CZ" sz="1400" dirty="0" err="1"/>
              <a:t>Control</a:t>
            </a:r>
            <a:r>
              <a:rPr lang="cs-CZ" sz="1400" dirty="0"/>
              <a:t>, insulin </a:t>
            </a:r>
            <a:r>
              <a:rPr lang="cs-CZ" sz="1400" dirty="0" err="1"/>
              <a:t>alone</a:t>
            </a:r>
            <a:r>
              <a:rPr lang="cs-CZ" sz="1400" dirty="0"/>
              <a:t>; □, </a:t>
            </a:r>
            <a:r>
              <a:rPr lang="cs-CZ" sz="1400" dirty="0" err="1"/>
              <a:t>control</a:t>
            </a:r>
            <a:r>
              <a:rPr lang="cs-CZ" sz="1400" dirty="0"/>
              <a:t>, insulin + </a:t>
            </a:r>
            <a:r>
              <a:rPr lang="cs-CZ" sz="1400" dirty="0" err="1"/>
              <a:t>exercise</a:t>
            </a:r>
            <a:r>
              <a:rPr lang="cs-CZ" sz="1400" dirty="0"/>
              <a:t>; ▴, </a:t>
            </a:r>
            <a:r>
              <a:rPr lang="cs-CZ" sz="1400" dirty="0" err="1"/>
              <a:t>diabetic</a:t>
            </a:r>
            <a:r>
              <a:rPr lang="cs-CZ" sz="1400" dirty="0"/>
              <a:t>, insulin </a:t>
            </a:r>
            <a:r>
              <a:rPr lang="cs-CZ" sz="1400" dirty="0" err="1"/>
              <a:t>alone</a:t>
            </a:r>
            <a:r>
              <a:rPr lang="cs-CZ" sz="1400" dirty="0"/>
              <a:t>; ▵, </a:t>
            </a:r>
            <a:r>
              <a:rPr lang="cs-CZ" sz="1400" dirty="0" err="1"/>
              <a:t>diabetic</a:t>
            </a:r>
            <a:r>
              <a:rPr lang="cs-CZ" sz="1400" dirty="0"/>
              <a:t>, insulin + </a:t>
            </a:r>
            <a:r>
              <a:rPr lang="cs-CZ" sz="1400" dirty="0" err="1"/>
              <a:t>exercise</a:t>
            </a:r>
            <a:r>
              <a:rPr lang="cs-CZ" sz="1400" dirty="0"/>
              <a:t>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7150" y="155421"/>
            <a:ext cx="1123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33CC"/>
                </a:solidFill>
              </a:rPr>
              <a:t>Monitoring glykémie </a:t>
            </a:r>
            <a:r>
              <a:rPr lang="cs-CZ" sz="2000" dirty="0">
                <a:solidFill>
                  <a:srgbClr val="0033CC"/>
                </a:solidFill>
              </a:rPr>
              <a:t>diabetiků II. typu </a:t>
            </a:r>
            <a:r>
              <a:rPr lang="cs-CZ" sz="2000" dirty="0" smtClean="0">
                <a:solidFill>
                  <a:srgbClr val="0033CC"/>
                </a:solidFill>
              </a:rPr>
              <a:t>v klidu, při a po </a:t>
            </a:r>
            <a:r>
              <a:rPr lang="cs-CZ" sz="2000" dirty="0">
                <a:solidFill>
                  <a:srgbClr val="0033CC"/>
                </a:solidFill>
              </a:rPr>
              <a:t>30 min cvičení (</a:t>
            </a:r>
            <a:r>
              <a:rPr lang="cs-CZ" sz="2000" dirty="0" err="1">
                <a:solidFill>
                  <a:srgbClr val="0033CC"/>
                </a:solidFill>
              </a:rPr>
              <a:t>cykloergometr</a:t>
            </a:r>
            <a:r>
              <a:rPr lang="cs-CZ" sz="2000" dirty="0">
                <a:solidFill>
                  <a:srgbClr val="0033CC"/>
                </a:solidFill>
              </a:rPr>
              <a:t>, 70%VO2peak)</a:t>
            </a:r>
          </a:p>
          <a:p>
            <a:pPr algn="ctr"/>
            <a:r>
              <a:rPr lang="cs-CZ" sz="1200" dirty="0"/>
              <a:t>Christ–</a:t>
            </a:r>
            <a:r>
              <a:rPr lang="cs-CZ" sz="1200" dirty="0" err="1"/>
              <a:t>Roberts</a:t>
            </a:r>
            <a:r>
              <a:rPr lang="cs-CZ" sz="1200" dirty="0"/>
              <a:t> et al., 2003 </a:t>
            </a:r>
          </a:p>
        </p:txBody>
      </p:sp>
    </p:spTree>
    <p:extLst>
      <p:ext uri="{BB962C8B-B14F-4D97-AF65-F5344CB8AC3E}">
        <p14:creationId xmlns:p14="http://schemas.microsoft.com/office/powerpoint/2010/main" val="2431810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" y="1399025"/>
            <a:ext cx="6880353" cy="5336443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14379" y="1069529"/>
            <a:ext cx="3244518" cy="32949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68" y="2274187"/>
            <a:ext cx="2922904" cy="3093502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7579208" y="5367689"/>
            <a:ext cx="43439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http://www.nbcardio.com/Screenings/InOfficeServices/HolterMonitoring.aspx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884225" y="1496754"/>
            <a:ext cx="2332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http://www.nemon.com/LXAnalysis.html</a:t>
            </a:r>
          </a:p>
        </p:txBody>
      </p:sp>
    </p:spTree>
    <p:extLst>
      <p:ext uri="{BB962C8B-B14F-4D97-AF65-F5344CB8AC3E}">
        <p14:creationId xmlns:p14="http://schemas.microsoft.com/office/powerpoint/2010/main" val="3556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26" y="3609090"/>
            <a:ext cx="2098041" cy="315483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49" y="1573427"/>
            <a:ext cx="6799459" cy="506738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5636" y="1226840"/>
            <a:ext cx="6062255" cy="244723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Zátěžová echokardiografie </a:t>
            </a:r>
            <a:r>
              <a:rPr lang="cs-CZ" altLang="cs-CZ" sz="2200" dirty="0" smtClean="0">
                <a:solidFill>
                  <a:srgbClr val="7030A0"/>
                </a:solidFill>
              </a:rPr>
              <a:t>k hodnocení rozměrů a pohybů srdečních struktur (stěny dutin, chlopně), proudů krve a funkčních parametrů srdce.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 smtClean="0">
                <a:solidFill>
                  <a:srgbClr val="7030A0"/>
                </a:solidFill>
              </a:rPr>
              <a:t>Ejekční frakce (%) = (EDV-ESV/EDV)*100  </a:t>
            </a:r>
            <a:r>
              <a:rPr lang="en-US" altLang="cs-CZ" sz="1800" dirty="0" smtClean="0">
                <a:solidFill>
                  <a:srgbClr val="7030A0"/>
                </a:solidFill>
              </a:rPr>
              <a:t>[&gt;55</a:t>
            </a:r>
            <a:r>
              <a:rPr lang="cs-CZ" altLang="cs-CZ" sz="1800" dirty="0" smtClean="0">
                <a:solidFill>
                  <a:srgbClr val="7030A0"/>
                </a:solidFill>
              </a:rPr>
              <a:t>%</a:t>
            </a:r>
            <a:r>
              <a:rPr lang="en-US" altLang="cs-CZ" sz="1800" dirty="0" smtClean="0">
                <a:solidFill>
                  <a:srgbClr val="7030A0"/>
                </a:solidFill>
              </a:rPr>
              <a:t>]</a:t>
            </a:r>
            <a:endParaRPr lang="cs-CZ" altLang="cs-CZ" sz="18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>
                <a:solidFill>
                  <a:srgbClr val="0070C0"/>
                </a:solidFill>
              </a:rPr>
              <a:t>před a bezprostředně po fyzické zátěži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1800" dirty="0" err="1" smtClean="0"/>
              <a:t>dobutaminový</a:t>
            </a:r>
            <a:r>
              <a:rPr lang="cs-CZ" altLang="cs-CZ" sz="1800" dirty="0" smtClean="0"/>
              <a:t> test (</a:t>
            </a:r>
            <a:r>
              <a:rPr lang="el-GR" altLang="cs-CZ" sz="1800" dirty="0" smtClean="0">
                <a:latin typeface="Calibri" panose="020F0502020204030204" pitchFamily="34" charset="0"/>
              </a:rPr>
              <a:t>β</a:t>
            </a:r>
            <a:r>
              <a:rPr lang="cs-CZ" altLang="cs-CZ" sz="1800" dirty="0" smtClean="0">
                <a:latin typeface="Calibri" panose="020F0502020204030204" pitchFamily="34" charset="0"/>
              </a:rPr>
              <a:t>-</a:t>
            </a:r>
            <a:r>
              <a:rPr lang="cs-CZ" altLang="cs-CZ" sz="1800" dirty="0" smtClean="0"/>
              <a:t>sympatomimetikum)</a:t>
            </a:r>
          </a:p>
        </p:txBody>
      </p:sp>
      <p:sp>
        <p:nvSpPr>
          <p:cNvPr id="5" name="Obdélník 4"/>
          <p:cNvSpPr/>
          <p:nvPr/>
        </p:nvSpPr>
        <p:spPr>
          <a:xfrm>
            <a:off x="6788375" y="6640813"/>
            <a:ext cx="382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https://www.nhlbi.nih.gov/health/health-topics/topics/echo/during</a:t>
            </a:r>
          </a:p>
        </p:txBody>
      </p:sp>
      <p:sp>
        <p:nvSpPr>
          <p:cNvPr id="15" name="Obdélník 14"/>
          <p:cNvSpPr/>
          <p:nvPr/>
        </p:nvSpPr>
        <p:spPr>
          <a:xfrm rot="16200000">
            <a:off x="2618012" y="5049723"/>
            <a:ext cx="35093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http://www.fitnesszone.com/category/monark-ergometer-upright-bike.html</a:t>
            </a:r>
          </a:p>
        </p:txBody>
      </p:sp>
    </p:spTree>
    <p:extLst>
      <p:ext uri="{BB962C8B-B14F-4D97-AF65-F5344CB8AC3E}">
        <p14:creationId xmlns:p14="http://schemas.microsoft.com/office/powerpoint/2010/main" val="13746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" y="1895380"/>
            <a:ext cx="5383137" cy="367339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11407" y="1254437"/>
            <a:ext cx="3170774" cy="33011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Echokardiografie</a:t>
            </a:r>
            <a:endParaRPr lang="cs-CZ" altLang="cs-CZ" sz="2200" dirty="0" smtClean="0"/>
          </a:p>
        </p:txBody>
      </p:sp>
      <p:sp>
        <p:nvSpPr>
          <p:cNvPr id="8" name="Obdélník 7">
            <a:hlinkClick r:id="rId3"/>
          </p:cNvPr>
          <p:cNvSpPr/>
          <p:nvPr/>
        </p:nvSpPr>
        <p:spPr>
          <a:xfrm>
            <a:off x="3779150" y="5879611"/>
            <a:ext cx="4635287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VIDEO: http</a:t>
            </a:r>
            <a:r>
              <a:rPr lang="cs-CZ" dirty="0">
                <a:solidFill>
                  <a:srgbClr val="00B050"/>
                </a:solidFill>
              </a:rPr>
              <a:t>://www.cardiacsc.com.sg/services-treadmill-stress-echocardiography.html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4" y="1895380"/>
            <a:ext cx="5388340" cy="367694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6386711" y="5352519"/>
            <a:ext cx="50046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https://en.wikipedia.org/wiki/Echocardiography#/media/File:Ventricular_Septal_Defect.jpg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55256" y="5352519"/>
            <a:ext cx="40934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https</a:t>
            </a:r>
            <a:r>
              <a:rPr lang="cs-CZ" sz="1000" dirty="0">
                <a:solidFill>
                  <a:schemeClr val="bg1"/>
                </a:solidFill>
              </a:rPr>
              <a:t>://upload.wikimedia.org/wikipedia/commons/b/b3/PLAX_Mmode.jpg</a:t>
            </a:r>
          </a:p>
        </p:txBody>
      </p:sp>
    </p:spTree>
    <p:extLst>
      <p:ext uri="{BB962C8B-B14F-4D97-AF65-F5344CB8AC3E}">
        <p14:creationId xmlns:p14="http://schemas.microsoft.com/office/powerpoint/2010/main" val="9847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72" y="1090245"/>
            <a:ext cx="8459381" cy="5487166"/>
          </a:xfrm>
          <a:prstGeom prst="rect">
            <a:avLst/>
          </a:prstGeom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567608" y="3645025"/>
            <a:ext cx="6477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cs-CZ" altLang="cs-CZ" sz="3500" b="1" dirty="0">
                <a:latin typeface="Times New Roman" panose="02020603050405020304" pitchFamily="18" charset="0"/>
              </a:rPr>
              <a:t>LEH				STOJ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title"/>
          </p:nvPr>
        </p:nvSpPr>
        <p:spPr>
          <a:xfrm>
            <a:off x="1975713" y="1123197"/>
            <a:ext cx="5757863" cy="6096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bg1"/>
                </a:solidFill>
              </a:rPr>
              <a:t>Variabilita srdeční frekvence - HRV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077791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35239"/>
            <a:ext cx="91440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2"/>
          <p:cNvSpPr txBox="1">
            <a:spLocks noChangeArrowheads="1"/>
          </p:cNvSpPr>
          <p:nvPr/>
        </p:nvSpPr>
        <p:spPr bwMode="auto">
          <a:xfrm>
            <a:off x="1666876" y="1484313"/>
            <a:ext cx="900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kratší R-R interval		delší R-R interval		kratší R-R interval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vyšší SF				nižší SF			vyšší SF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R	    R 	            R	        R		   R	       R	        R	      R</a:t>
            </a:r>
          </a:p>
        </p:txBody>
      </p:sp>
      <p:sp>
        <p:nvSpPr>
          <p:cNvPr id="5" name="Zaoblený obdélník 4"/>
          <p:cNvSpPr/>
          <p:nvPr/>
        </p:nvSpPr>
        <p:spPr>
          <a:xfrm>
            <a:off x="2640014" y="3357564"/>
            <a:ext cx="3024187" cy="3095625"/>
          </a:xfrm>
          <a:prstGeom prst="roundRect">
            <a:avLst/>
          </a:prstGeom>
          <a:solidFill>
            <a:srgbClr val="FFC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zpomalování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VÝDECH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5880101" y="3357564"/>
            <a:ext cx="2951163" cy="3095625"/>
          </a:xfrm>
          <a:prstGeom prst="roundRect">
            <a:avLst/>
          </a:prstGeom>
          <a:solidFill>
            <a:srgbClr val="33CC33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zrychlování SF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</a:p>
          <a:p>
            <a:pPr algn="ctr" eaLnBrk="1" hangingPunct="1">
              <a:defRPr/>
            </a:pP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(-)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PARA-SYMPATIKUS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↓</a:t>
            </a: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nitrohrudního tlaku</a:t>
            </a:r>
          </a:p>
          <a:p>
            <a:pPr algn="ctr" eaLnBrk="1" hangingPunct="1">
              <a:defRPr/>
            </a:pPr>
            <a: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↑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NÁDECH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6442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AVEN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5"/>
          <a:stretch/>
        </p:blipFill>
        <p:spPr bwMode="auto">
          <a:xfrm>
            <a:off x="2959803" y="1453033"/>
            <a:ext cx="5726170" cy="4120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239130" y="1818056"/>
            <a:ext cx="56760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D6061A"/>
                </a:solidFill>
                <a:latin typeface="Times New Roman" panose="02020603050405020304" pitchFamily="18" charset="0"/>
              </a:rPr>
              <a:t>VLF: 0,01-0,05 Hz </a:t>
            </a:r>
            <a:r>
              <a:rPr kumimoji="1" lang="en-US" altLang="cs-CZ" sz="2000" dirty="0" smtClean="0">
                <a:solidFill>
                  <a:srgbClr val="D6061A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 smtClean="0">
                <a:solidFill>
                  <a:srgbClr val="D6061A"/>
                </a:solidFill>
                <a:latin typeface="Times New Roman" panose="02020603050405020304" pitchFamily="18" charset="0"/>
              </a:rPr>
              <a:t>0,6-3/min</a:t>
            </a:r>
            <a:r>
              <a:rPr kumimoji="1" lang="en-US" altLang="cs-CZ" sz="2000" dirty="0" smtClean="0">
                <a:solidFill>
                  <a:srgbClr val="D6061A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 smtClean="0">
                <a:solidFill>
                  <a:srgbClr val="D6061A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←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cs-CZ" altLang="cs-CZ" sz="2000" dirty="0" smtClean="0">
                <a:solidFill>
                  <a:srgbClr val="D6061A"/>
                </a:solidFill>
                <a:latin typeface="Times New Roman" panose="02020603050405020304" pitchFamily="18" charset="0"/>
              </a:rPr>
              <a:t>vnitřní prostředí)</a:t>
            </a:r>
            <a:endParaRPr kumimoji="1" lang="cs-CZ" altLang="cs-CZ" sz="2000" dirty="0">
              <a:solidFill>
                <a:srgbClr val="D6061A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LF: 0,05-0,15 Hz </a:t>
            </a:r>
            <a:r>
              <a:rPr kumimoji="1" lang="en-US" altLang="cs-CZ" sz="20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3-9/min</a:t>
            </a:r>
            <a:r>
              <a:rPr kumimoji="1" lang="en-US" altLang="cs-CZ" sz="20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(</a:t>
            </a:r>
            <a:r>
              <a:rPr kumimoji="1" lang="cs-CZ" altLang="cs-CZ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← </a:t>
            </a:r>
            <a:r>
              <a:rPr kumimoji="1" lang="cs-CZ" altLang="cs-CZ" sz="2000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baroreflex</a:t>
            </a:r>
            <a:r>
              <a:rPr kumimoji="1" lang="cs-CZ" altLang="cs-CZ" sz="20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  <a:endParaRPr kumimoji="1" lang="cs-CZ" altLang="cs-CZ" sz="2000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ct val="50000"/>
              </a:spcBef>
              <a:buFontTx/>
              <a:buNone/>
            </a:pPr>
            <a:r>
              <a:rPr kumimoji="1" lang="cs-CZ" altLang="cs-CZ" sz="2000" dirty="0">
                <a:solidFill>
                  <a:srgbClr val="FF9900"/>
                </a:solidFill>
                <a:latin typeface="Times New Roman" panose="02020603050405020304" pitchFamily="18" charset="0"/>
              </a:rPr>
              <a:t>HF: 0,15-0,5 Hz </a:t>
            </a:r>
            <a:r>
              <a:rPr kumimoji="1" lang="en-US" altLang="cs-CZ" sz="2000" dirty="0" smtClean="0">
                <a:solidFill>
                  <a:srgbClr val="FF9900"/>
                </a:solidFill>
                <a:latin typeface="Times New Roman" panose="02020603050405020304" pitchFamily="18" charset="0"/>
              </a:rPr>
              <a:t>[</a:t>
            </a:r>
            <a:r>
              <a:rPr kumimoji="1" lang="cs-CZ" altLang="cs-CZ" sz="2000" dirty="0" smtClean="0">
                <a:solidFill>
                  <a:srgbClr val="FF9900"/>
                </a:solidFill>
                <a:latin typeface="Times New Roman" panose="02020603050405020304" pitchFamily="18" charset="0"/>
              </a:rPr>
              <a:t>9-30/min</a:t>
            </a:r>
            <a:r>
              <a:rPr kumimoji="1" lang="en-US" altLang="cs-CZ" sz="2000" dirty="0" smtClean="0">
                <a:solidFill>
                  <a:srgbClr val="FF9900"/>
                </a:solidFill>
                <a:latin typeface="Times New Roman" panose="02020603050405020304" pitchFamily="18" charset="0"/>
              </a:rPr>
              <a:t>]</a:t>
            </a:r>
            <a:r>
              <a:rPr kumimoji="1" lang="cs-CZ" altLang="cs-CZ" sz="2000" dirty="0" smtClean="0">
                <a:solidFill>
                  <a:srgbClr val="FF9900"/>
                </a:solidFill>
                <a:latin typeface="Times New Roman" panose="02020603050405020304" pitchFamily="18" charset="0"/>
              </a:rPr>
              <a:t> (← dýchání)</a:t>
            </a:r>
            <a:endParaRPr kumimoji="1" lang="cs-CZ" altLang="cs-CZ" sz="2000" dirty="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451614" y="5524710"/>
            <a:ext cx="310439" cy="2868"/>
          </a:xfrm>
          <a:prstGeom prst="line">
            <a:avLst/>
          </a:prstGeom>
          <a:noFill/>
          <a:ln w="76200" cap="sq">
            <a:solidFill>
              <a:srgbClr val="D6061A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3871012" y="5535464"/>
            <a:ext cx="540594" cy="0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4523400" y="5516719"/>
            <a:ext cx="2024087" cy="18745"/>
          </a:xfrm>
          <a:prstGeom prst="line">
            <a:avLst/>
          </a:prstGeom>
          <a:noFill/>
          <a:ln w="76200" cap="sq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3714583" y="2143441"/>
            <a:ext cx="1837720" cy="3334939"/>
          </a:xfrm>
          <a:prstGeom prst="line">
            <a:avLst/>
          </a:prstGeom>
          <a:noFill/>
          <a:ln w="28575" cap="rnd">
            <a:solidFill>
              <a:srgbClr val="D6061A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4306529" y="2644346"/>
            <a:ext cx="2055593" cy="2852779"/>
          </a:xfrm>
          <a:prstGeom prst="line">
            <a:avLst/>
          </a:prstGeom>
          <a:noFill/>
          <a:ln w="28575" cap="rnd">
            <a:solidFill>
              <a:srgbClr val="FF33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5673212" y="3141495"/>
            <a:ext cx="1006022" cy="2336885"/>
          </a:xfrm>
          <a:prstGeom prst="line">
            <a:avLst/>
          </a:prstGeom>
          <a:noFill/>
          <a:ln w="28575" cap="rnd">
            <a:solidFill>
              <a:srgbClr val="FF9900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195724" y="6176371"/>
            <a:ext cx="559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b="1" dirty="0" smtClean="0"/>
              <a:t>	</a:t>
            </a:r>
            <a:r>
              <a:rPr lang="cs-CZ" b="1" dirty="0"/>
              <a:t>	</a:t>
            </a:r>
            <a:r>
              <a:rPr lang="cs-CZ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PARASYMPATIKUS → zpomalení SF</a:t>
            </a:r>
          </a:p>
          <a:p>
            <a:pPr eaLnBrk="1" hangingPunct="1">
              <a:defRPr/>
            </a:pPr>
            <a:r>
              <a:rPr lang="cs-CZ" b="1" dirty="0">
                <a:solidFill>
                  <a:srgbClr val="FF0000"/>
                </a:solidFill>
              </a:rPr>
              <a:t>SYMPATIKUS → zrychlení SF</a:t>
            </a:r>
          </a:p>
        </p:txBody>
      </p:sp>
      <p:sp>
        <p:nvSpPr>
          <p:cNvPr id="3" name="Šipka nahoru 2"/>
          <p:cNvSpPr/>
          <p:nvPr/>
        </p:nvSpPr>
        <p:spPr>
          <a:xfrm>
            <a:off x="4713132" y="5623854"/>
            <a:ext cx="1634006" cy="558540"/>
          </a:xfrm>
          <a:prstGeom prst="up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Šipka nahoru 20"/>
          <p:cNvSpPr/>
          <p:nvPr/>
        </p:nvSpPr>
        <p:spPr>
          <a:xfrm>
            <a:off x="3451614" y="5623896"/>
            <a:ext cx="1261518" cy="80528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2251233" y="998489"/>
            <a:ext cx="7143310" cy="338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Spektrální (frekvenční) analýza variability srdeční frekvence</a:t>
            </a:r>
            <a:endParaRPr lang="cs-CZ" altLang="cs-CZ" sz="2200" dirty="0" smtClean="0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7002176" y="4575168"/>
            <a:ext cx="666287" cy="668996"/>
          </a:xfrm>
          <a:prstGeom prst="line">
            <a:avLst/>
          </a:prstGeom>
          <a:noFill/>
          <a:ln w="7620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7700526" y="3941892"/>
            <a:ext cx="607992" cy="613170"/>
          </a:xfrm>
          <a:prstGeom prst="line">
            <a:avLst/>
          </a:prstGeom>
          <a:noFill/>
          <a:ln w="76200" cap="sq">
            <a:solidFill>
              <a:schemeClr val="accent6">
                <a:lumMod val="7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Šipka doleva 4"/>
          <p:cNvSpPr/>
          <p:nvPr/>
        </p:nvSpPr>
        <p:spPr>
          <a:xfrm>
            <a:off x="8308518" y="3843791"/>
            <a:ext cx="1366684" cy="78720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STOJ</a:t>
            </a:r>
            <a:endParaRPr lang="cs-CZ" sz="2400" dirty="0"/>
          </a:p>
        </p:txBody>
      </p:sp>
      <p:sp>
        <p:nvSpPr>
          <p:cNvPr id="30" name="Šipka doleva 29"/>
          <p:cNvSpPr/>
          <p:nvPr/>
        </p:nvSpPr>
        <p:spPr>
          <a:xfrm>
            <a:off x="7668464" y="4575168"/>
            <a:ext cx="1366684" cy="750712"/>
          </a:xfrm>
          <a:prstGeom prst="lef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LEH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56223" y="1487588"/>
            <a:ext cx="22954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krátkodobý záznam </a:t>
            </a:r>
            <a:r>
              <a:rPr lang="cs-CZ" altLang="cs-CZ" dirty="0" smtClean="0">
                <a:solidFill>
                  <a:srgbClr val="FF0000"/>
                </a:solidFill>
              </a:rPr>
              <a:t>polohový </a:t>
            </a:r>
            <a:r>
              <a:rPr lang="cs-CZ" altLang="cs-CZ" dirty="0">
                <a:solidFill>
                  <a:srgbClr val="FF0000"/>
                </a:solidFill>
              </a:rPr>
              <a:t>test </a:t>
            </a:r>
            <a:r>
              <a:rPr lang="cs-CZ" altLang="cs-CZ" dirty="0"/>
              <a:t>2x5 min (leh-stoj)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600480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27" grpId="0" animBg="1"/>
      <p:bldP spid="28" grpId="0" animBg="1"/>
      <p:bldP spid="5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OUBEK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/>
          <a:stretch/>
        </p:blipFill>
        <p:spPr bwMode="auto">
          <a:xfrm>
            <a:off x="610394" y="3343166"/>
            <a:ext cx="5121728" cy="33836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BARTOS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/>
          <a:stretch/>
        </p:blipFill>
        <p:spPr bwMode="auto">
          <a:xfrm>
            <a:off x="2335178" y="1346473"/>
            <a:ext cx="5187780" cy="34678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RABAL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/>
          <a:stretch/>
        </p:blipFill>
        <p:spPr bwMode="auto">
          <a:xfrm>
            <a:off x="6477681" y="3343166"/>
            <a:ext cx="5105513" cy="338367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015327" y="4814288"/>
            <a:ext cx="1344828" cy="4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800" dirty="0" smtClean="0">
                <a:latin typeface="Times New Roman" panose="02020603050405020304" pitchFamily="18" charset="0"/>
              </a:rPr>
              <a:t>zdravý</a:t>
            </a:r>
            <a:endParaRPr kumimoji="1" lang="cs-CZ" altLang="cs-CZ" sz="2800" dirty="0">
              <a:latin typeface="Times New Roman" panose="02020603050405020304" pitchFamily="18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268517" y="3580002"/>
            <a:ext cx="2540855" cy="98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cs-CZ" altLang="cs-CZ" sz="2800" dirty="0" smtClean="0">
                <a:latin typeface="Times New Roman" panose="02020603050405020304" pitchFamily="18" charset="0"/>
              </a:rPr>
              <a:t>poruchy srdečního rytmu</a:t>
            </a:r>
            <a:endParaRPr kumimoji="1" lang="cs-CZ" altLang="cs-CZ" sz="2800" dirty="0">
              <a:latin typeface="Times New Roman" panose="02020603050405020304" pitchFamily="18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03219" y="2181544"/>
            <a:ext cx="2286000" cy="4572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cs-CZ" altLang="cs-CZ" dirty="0"/>
              <a:t>nízká HRV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0394" y="955610"/>
            <a:ext cx="10972800" cy="388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Analýza variability srdeční frekvence - </a:t>
            </a:r>
            <a:r>
              <a:rPr lang="cs-CZ" altLang="cs-CZ" sz="2200" dirty="0" smtClean="0">
                <a:solidFill>
                  <a:srgbClr val="0070C0"/>
                </a:solidFill>
              </a:rPr>
              <a:t>krátkodobý záznam - </a:t>
            </a:r>
            <a:r>
              <a:rPr lang="cs-CZ" altLang="cs-CZ" sz="2200" dirty="0" smtClean="0"/>
              <a:t>polohový test 3x5 min (leh-stoj-leh)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11898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RV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2058" y="1862311"/>
            <a:ext cx="6107734" cy="4054475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1856989" y="1192686"/>
            <a:ext cx="22891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chemeClr val="tx2"/>
                </a:solidFill>
              </a:rPr>
              <a:t>DiANS</a:t>
            </a:r>
            <a:r>
              <a:rPr lang="cs-CZ" altLang="cs-CZ" sz="2400" dirty="0">
                <a:solidFill>
                  <a:schemeClr val="tx2"/>
                </a:solidFill>
              </a:rPr>
              <a:t> PF8</a:t>
            </a: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7448456" y="1445099"/>
            <a:ext cx="2674937" cy="346075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/>
            <a:r>
              <a:rPr lang="cs-CZ" altLang="cs-CZ" sz="2400" b="1"/>
              <a:t>VariaCardio TF4</a:t>
            </a:r>
          </a:p>
        </p:txBody>
      </p:sp>
      <p:pic>
        <p:nvPicPr>
          <p:cNvPr id="1638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" y="1862311"/>
            <a:ext cx="5257800" cy="4054475"/>
          </a:xfrm>
          <a:prstGeom prst="rect">
            <a:avLst/>
          </a:prstGeom>
          <a:solidFill>
            <a:schemeClr val="accent1">
              <a:alpha val="18039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1946131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524000" y="46038"/>
            <a:ext cx="914400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Funkční věk</a:t>
            </a:r>
            <a:r>
              <a:rPr lang="cs-CZ" altLang="cs-CZ" sz="2000"/>
              <a:t> charakterizující chování ANS v závislosti na zatížení organismu; vyšetření SA HRV při testu LEH–STOJ–LEH.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   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i="1"/>
              <a:t>Po relaxaci</a:t>
            </a:r>
            <a:r>
              <a:rPr lang="cs-CZ" altLang="cs-CZ" sz="1800" i="1"/>
              <a:t> (věk = 27, 8 roků, funkční věk = 15,8 roků, rozdíl = - 12,0 roků)</a:t>
            </a: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/>
            </a:r>
            <a:br>
              <a:rPr lang="cs-CZ" altLang="cs-CZ" sz="2000"/>
            </a:b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                                                     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                                                                                                                      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b="1" i="1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b="1" i="1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i="1"/>
              <a:t>Po zátěži</a:t>
            </a:r>
            <a:r>
              <a:rPr lang="cs-CZ" altLang="cs-CZ" sz="2000" i="1"/>
              <a:t> (věk = 26,2 roků, funkční věk = 46,2 roků , rozdíl = 20,0 roků)</a:t>
            </a:r>
            <a:endParaRPr lang="cs-CZ" altLang="cs-CZ" sz="2000"/>
          </a:p>
        </p:txBody>
      </p:sp>
      <p:pic>
        <p:nvPicPr>
          <p:cNvPr id="21507" name="Picture 5" descr="[Funkční věk 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765175"/>
            <a:ext cx="7056437" cy="25606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6" descr="[Funkční věk B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789363"/>
            <a:ext cx="7056437" cy="2571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 rot="-5400000">
            <a:off x="7898607" y="3426620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hlinkClick r:id="rId4"/>
              </a:rPr>
              <a:t>http://dimeagroup.com/kontakt.html</a:t>
            </a:r>
            <a:r>
              <a:rPr lang="cs-CZ" altLang="cs-CZ" sz="1800"/>
              <a:t>; 7.11.2011</a:t>
            </a:r>
          </a:p>
        </p:txBody>
      </p:sp>
    </p:spTree>
    <p:extLst>
      <p:ext uri="{BB962C8B-B14F-4D97-AF65-F5344CB8AC3E}">
        <p14:creationId xmlns:p14="http://schemas.microsoft.com/office/powerpoint/2010/main" val="7639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8269" y="1212520"/>
            <a:ext cx="4291120" cy="30546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Analýza variability srdeční frekvence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- </a:t>
            </a:r>
            <a:r>
              <a:rPr lang="cs-CZ" altLang="cs-CZ" sz="2200" u="sng" dirty="0" smtClean="0"/>
              <a:t>dlouhodobý záznam </a:t>
            </a:r>
            <a:r>
              <a:rPr lang="cs-CZ" altLang="cs-CZ" sz="2200" dirty="0" smtClean="0"/>
              <a:t>(24 h)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při běžné denní činnosti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</a:t>
            </a:r>
            <a:r>
              <a:rPr lang="cs-CZ" altLang="cs-CZ" sz="2200" u="sng" dirty="0" smtClean="0"/>
              <a:t>krátkodobý záznam </a:t>
            </a:r>
            <a:r>
              <a:rPr lang="cs-CZ" altLang="cs-CZ" sz="2200" dirty="0"/>
              <a:t>(5/10 minut)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při určité zátěži standardní polohový test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97" y="1212520"/>
            <a:ext cx="7479873" cy="5003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939481" y="6216146"/>
            <a:ext cx="5058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http://www.asu-arbeitsmedizin.com/ASUInternational-2015-6/Guideline-for-the-application-of-heart-rate-and-heart-rate-variability-in-occupational-medicine-and-occupational-science,QUlEPTY1NTc2MCZNSUQ9MTEzODIx.html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56164" y="3068002"/>
            <a:ext cx="68456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ANALÝZA</a:t>
            </a:r>
          </a:p>
          <a:p>
            <a:pPr algn="ctr"/>
            <a:r>
              <a:rPr lang="cs-CZ" dirty="0" smtClean="0"/>
              <a:t>ČASOVÁ	</a:t>
            </a:r>
            <a:r>
              <a:rPr lang="cs-CZ" dirty="0" smtClean="0">
                <a:solidFill>
                  <a:srgbClr val="0070C0"/>
                </a:solidFill>
              </a:rPr>
              <a:t>FREKVENČNÍ (SPEKTRÁLNÍ)</a:t>
            </a:r>
            <a:r>
              <a:rPr lang="cs-CZ" dirty="0" smtClean="0"/>
              <a:t>	NELINEÁRNÍ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56164" y="4168345"/>
            <a:ext cx="157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MSSD, SDRR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83141" y="4168345"/>
            <a:ext cx="172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Výkon, Hustota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ANALÝZA VARIABILITY SRDEČNÍ FREKVENCE (HRV)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89990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/>
          <p:cNvPicPr>
            <a:picLocks noChangeAspect="1"/>
          </p:cNvPicPr>
          <p:nvPr/>
        </p:nvPicPr>
        <p:blipFill rotWithShape="1">
          <a:blip r:embed="rId2"/>
          <a:srcRect t="4927"/>
          <a:stretch/>
        </p:blipFill>
        <p:spPr bwMode="auto">
          <a:xfrm>
            <a:off x="5642256" y="217080"/>
            <a:ext cx="6423338" cy="6505602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ovéPole 3"/>
          <p:cNvSpPr txBox="1">
            <a:spLocks noChangeArrowheads="1"/>
          </p:cNvSpPr>
          <p:nvPr/>
        </p:nvSpPr>
        <p:spPr bwMode="auto">
          <a:xfrm>
            <a:off x="275207" y="217080"/>
            <a:ext cx="5198999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sz="2400" dirty="0" smtClean="0">
                <a:solidFill>
                  <a:srgbClr val="0033CC"/>
                </a:solidFill>
              </a:rPr>
              <a:t>MONITORING GLYKÉMIE </a:t>
            </a:r>
            <a:r>
              <a:rPr lang="cs-CZ" altLang="cs-CZ" sz="2400" cap="all" dirty="0" err="1" smtClean="0">
                <a:solidFill>
                  <a:srgbClr val="0033CC"/>
                </a:solidFill>
              </a:rPr>
              <a:t>DIABETIKů</a:t>
            </a:r>
            <a:endParaRPr lang="cs-CZ" altLang="cs-CZ" sz="2400" cap="all" dirty="0" smtClean="0">
              <a:solidFill>
                <a:srgbClr val="0033CC"/>
              </a:solidFill>
            </a:endParaRPr>
          </a:p>
          <a:p>
            <a:pPr algn="ctr">
              <a:defRPr/>
            </a:pPr>
            <a:endParaRPr lang="cs-CZ" altLang="cs-CZ" b="1" dirty="0" smtClean="0">
              <a:solidFill>
                <a:srgbClr val="CC00FF"/>
              </a:solidFill>
            </a:endParaRPr>
          </a:p>
          <a:p>
            <a:pPr algn="ctr">
              <a:defRPr/>
            </a:pPr>
            <a:r>
              <a:rPr lang="cs-CZ" altLang="cs-CZ" b="1" dirty="0" smtClean="0">
                <a:solidFill>
                  <a:srgbClr val="C00000"/>
                </a:solidFill>
              </a:rPr>
              <a:t>Sálová </a:t>
            </a:r>
            <a:r>
              <a:rPr lang="cs-CZ" altLang="cs-CZ" b="1" dirty="0">
                <a:solidFill>
                  <a:srgbClr val="C00000"/>
                </a:solidFill>
              </a:rPr>
              <a:t>kopaná (2,5h) ve 14:00</a:t>
            </a:r>
          </a:p>
          <a:p>
            <a:pPr algn="ctr">
              <a:defRPr/>
            </a:pPr>
            <a:r>
              <a:rPr lang="cs-CZ" altLang="cs-CZ" dirty="0">
                <a:solidFill>
                  <a:srgbClr val="0000FF"/>
                </a:solidFill>
              </a:rPr>
              <a:t>A(trénovaný)</a:t>
            </a:r>
            <a:r>
              <a:rPr lang="cs-CZ" altLang="cs-CZ" dirty="0"/>
              <a:t>; </a:t>
            </a:r>
            <a:r>
              <a:rPr lang="cs-CZ" altLang="cs-CZ" dirty="0">
                <a:solidFill>
                  <a:srgbClr val="FF0000"/>
                </a:solidFill>
              </a:rPr>
              <a:t>B(netrénovaný)</a:t>
            </a:r>
          </a:p>
          <a:p>
            <a:pPr algn="ctr">
              <a:defRPr/>
            </a:pPr>
            <a:r>
              <a:rPr lang="cs-CZ" altLang="cs-CZ" dirty="0"/>
              <a:t>Snížení dávky </a:t>
            </a:r>
            <a:r>
              <a:rPr lang="cs-CZ" altLang="cs-CZ" dirty="0" err="1"/>
              <a:t>Inz</a:t>
            </a:r>
            <a:r>
              <a:rPr lang="cs-CZ" altLang="cs-CZ" dirty="0"/>
              <a:t> před obědem: </a:t>
            </a:r>
            <a:r>
              <a:rPr lang="cs-CZ" altLang="cs-CZ" dirty="0">
                <a:solidFill>
                  <a:srgbClr val="0000FF"/>
                </a:solidFill>
              </a:rPr>
              <a:t>10</a:t>
            </a:r>
            <a:r>
              <a:rPr lang="cs-CZ" dirty="0">
                <a:solidFill>
                  <a:srgbClr val="0000FF"/>
                </a:solidFill>
              </a:rPr>
              <a:t>→8</a:t>
            </a:r>
            <a:r>
              <a:rPr lang="cs-CZ" altLang="cs-CZ" dirty="0"/>
              <a:t>; </a:t>
            </a:r>
            <a:r>
              <a:rPr lang="cs-CZ" altLang="cs-CZ" dirty="0">
                <a:solidFill>
                  <a:srgbClr val="FF0000"/>
                </a:solidFill>
              </a:rPr>
              <a:t>14</a:t>
            </a:r>
            <a:r>
              <a:rPr lang="cs-CZ" dirty="0">
                <a:solidFill>
                  <a:srgbClr val="FF0000"/>
                </a:solidFill>
              </a:rPr>
              <a:t>→</a:t>
            </a:r>
            <a:r>
              <a:rPr lang="cs-CZ" altLang="cs-CZ" dirty="0">
                <a:solidFill>
                  <a:srgbClr val="FF0000"/>
                </a:solidFill>
              </a:rPr>
              <a:t>10</a:t>
            </a:r>
            <a:r>
              <a:rPr lang="cs-CZ" altLang="cs-CZ" dirty="0"/>
              <a:t> j. </a:t>
            </a:r>
          </a:p>
          <a:p>
            <a:pPr algn="ctr">
              <a:defRPr/>
            </a:pPr>
            <a:r>
              <a:rPr lang="cs-CZ" altLang="cs-CZ" dirty="0"/>
              <a:t>RPE: </a:t>
            </a:r>
            <a:r>
              <a:rPr lang="cs-CZ" altLang="cs-CZ" dirty="0">
                <a:solidFill>
                  <a:srgbClr val="0000FF"/>
                </a:solidFill>
              </a:rPr>
              <a:t>16</a:t>
            </a:r>
            <a:r>
              <a:rPr lang="cs-CZ" altLang="cs-CZ" dirty="0"/>
              <a:t>; </a:t>
            </a:r>
            <a:r>
              <a:rPr lang="cs-CZ" altLang="cs-CZ" dirty="0">
                <a:solidFill>
                  <a:srgbClr val="FF0000"/>
                </a:solidFill>
              </a:rPr>
              <a:t>18,5</a:t>
            </a:r>
          </a:p>
          <a:p>
            <a:pPr algn="ctr">
              <a:defRPr/>
            </a:pPr>
            <a:r>
              <a:rPr lang="cs-CZ" altLang="cs-CZ" dirty="0"/>
              <a:t>Tekutiny (l): </a:t>
            </a:r>
            <a:r>
              <a:rPr lang="cs-CZ" altLang="cs-CZ" dirty="0">
                <a:solidFill>
                  <a:srgbClr val="0000FF"/>
                </a:solidFill>
              </a:rPr>
              <a:t>2,5</a:t>
            </a:r>
            <a:r>
              <a:rPr lang="cs-CZ" altLang="cs-CZ" dirty="0"/>
              <a:t>;</a:t>
            </a:r>
            <a:r>
              <a:rPr lang="cs-CZ" altLang="cs-CZ" dirty="0">
                <a:solidFill>
                  <a:srgbClr val="FF0000"/>
                </a:solidFill>
              </a:rPr>
              <a:t> 2,7</a:t>
            </a:r>
          </a:p>
        </p:txBody>
      </p:sp>
      <p:sp>
        <p:nvSpPr>
          <p:cNvPr id="5" name="Obdélník 4"/>
          <p:cNvSpPr/>
          <p:nvPr/>
        </p:nvSpPr>
        <p:spPr>
          <a:xfrm>
            <a:off x="6575425" y="2967039"/>
            <a:ext cx="3168650" cy="2093912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575425" y="2511426"/>
            <a:ext cx="1882775" cy="2549525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Bublinový popisek se šipkou nahoru 7"/>
          <p:cNvSpPr/>
          <p:nvPr/>
        </p:nvSpPr>
        <p:spPr>
          <a:xfrm>
            <a:off x="8021511" y="4013995"/>
            <a:ext cx="1223962" cy="647700"/>
          </a:xfrm>
          <a:prstGeom prst="upArrow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solidFill>
                  <a:srgbClr val="FF0000"/>
                </a:solidFill>
              </a:rPr>
              <a:t>SLADKÁ</a:t>
            </a:r>
          </a:p>
          <a:p>
            <a:pPr algn="ctr">
              <a:defRPr/>
            </a:pPr>
            <a:r>
              <a:rPr lang="cs-CZ" sz="1400" dirty="0" err="1">
                <a:solidFill>
                  <a:srgbClr val="FF0000"/>
                </a:solidFill>
              </a:rPr>
              <a:t>limo+tyčinka</a:t>
            </a:r>
            <a:endParaRPr lang="cs-CZ" sz="14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94783"/>
              </p:ext>
            </p:extLst>
          </p:nvPr>
        </p:nvGraphicFramePr>
        <p:xfrm>
          <a:off x="852165" y="2737227"/>
          <a:ext cx="4067048" cy="366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060"/>
                <a:gridCol w="1288711"/>
                <a:gridCol w="1220277"/>
              </a:tblGrid>
              <a:tr h="585508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trén.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  <a:p>
                      <a:pPr algn="ctr"/>
                      <a:r>
                        <a:rPr lang="cs-CZ" sz="1800" dirty="0" err="1" smtClean="0">
                          <a:solidFill>
                            <a:srgbClr val="FF0000"/>
                          </a:solidFill>
                        </a:rPr>
                        <a:t>netrén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7489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Věk (r)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24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434117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Hmot. (kg)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77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85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7489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Výška (cm)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170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176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53148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BMI (kg.m</a:t>
                      </a:r>
                      <a:r>
                        <a:rPr lang="cs-CZ" sz="1800" baseline="30000" dirty="0" smtClean="0"/>
                        <a:t>-2</a:t>
                      </a:r>
                      <a:r>
                        <a:rPr lang="cs-CZ" sz="1800" dirty="0" smtClean="0"/>
                        <a:t>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26,6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27,4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53148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Trvání DM (r)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7489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HbA</a:t>
                      </a:r>
                      <a:r>
                        <a:rPr lang="cs-CZ" sz="1800" baseline="-25000" dirty="0" smtClean="0"/>
                        <a:t>1C</a:t>
                      </a:r>
                      <a:r>
                        <a:rPr lang="cs-CZ" sz="1800" dirty="0" smtClean="0"/>
                        <a:t> (%)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6,8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11,8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531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DDI (j)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12-10-12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16-14-14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  <a:tr h="364020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DDdep.I</a:t>
                      </a:r>
                      <a:r>
                        <a:rPr lang="cs-CZ" sz="1800" dirty="0" smtClean="0"/>
                        <a:t> (j)</a:t>
                      </a:r>
                      <a:endParaRPr lang="cs-CZ" sz="1800" dirty="0"/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cs-CZ" sz="1800" dirty="0">
                        <a:solidFill>
                          <a:srgbClr val="0000FF"/>
                        </a:solidFill>
                      </a:endParaRPr>
                    </a:p>
                  </a:txBody>
                  <a:tcPr marL="91404" marR="9140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04" marR="91404" marT="45717" marB="45717"/>
                </a:tc>
              </a:tr>
            </a:tbl>
          </a:graphicData>
        </a:graphic>
      </p:graphicFrame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218149" y="6426264"/>
            <a:ext cx="3313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(Bečka J. Možnosti fyzického zatížení diabetiků I. typu. Diplomová práce. Fakulta sportovních studií MU, 2002)</a:t>
            </a:r>
          </a:p>
        </p:txBody>
      </p:sp>
    </p:spTree>
    <p:extLst>
      <p:ext uri="{BB962C8B-B14F-4D97-AF65-F5344CB8AC3E}">
        <p14:creationId xmlns:p14="http://schemas.microsoft.com/office/powerpoint/2010/main" val="3783720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95" y="0"/>
            <a:ext cx="9580605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3333" y="3947635"/>
            <a:ext cx="2611395" cy="6161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Spektrální analýza HRV</a:t>
            </a:r>
            <a:endParaRPr lang="cs-CZ" altLang="cs-CZ" sz="22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186667" y="1281642"/>
            <a:ext cx="24247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 smtClean="0">
                <a:solidFill>
                  <a:srgbClr val="0070C0"/>
                </a:solidFill>
              </a:rPr>
              <a:t>Dlouhodobý záznam RR </a:t>
            </a:r>
            <a:r>
              <a:rPr lang="cs-CZ" altLang="cs-CZ" dirty="0" err="1" smtClean="0"/>
              <a:t>Holter</a:t>
            </a:r>
            <a:r>
              <a:rPr lang="cs-CZ" altLang="cs-CZ" dirty="0" smtClean="0"/>
              <a:t> monitoring</a:t>
            </a:r>
            <a:endParaRPr lang="cs-CZ" altLang="cs-CZ" dirty="0"/>
          </a:p>
        </p:txBody>
      </p:sp>
      <p:sp>
        <p:nvSpPr>
          <p:cNvPr id="5" name="Obdélník 4"/>
          <p:cNvSpPr/>
          <p:nvPr/>
        </p:nvSpPr>
        <p:spPr>
          <a:xfrm>
            <a:off x="46666" y="2503839"/>
            <a:ext cx="27047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u="sng" dirty="0" smtClean="0">
                <a:solidFill>
                  <a:srgbClr val="7030A0"/>
                </a:solidFill>
              </a:rPr>
              <a:t>k posouzení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 smtClean="0">
                <a:solidFill>
                  <a:srgbClr val="7030A0"/>
                </a:solidFill>
              </a:rPr>
              <a:t>rizika </a:t>
            </a:r>
            <a:r>
              <a:rPr lang="cs-CZ" altLang="cs-CZ" dirty="0">
                <a:solidFill>
                  <a:srgbClr val="7030A0"/>
                </a:solidFill>
              </a:rPr>
              <a:t>selhání </a:t>
            </a:r>
            <a:r>
              <a:rPr lang="cs-CZ" altLang="cs-CZ" dirty="0" smtClean="0">
                <a:solidFill>
                  <a:srgbClr val="7030A0"/>
                </a:solidFill>
              </a:rPr>
              <a:t>myokardu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 smtClean="0">
                <a:solidFill>
                  <a:srgbClr val="7030A0"/>
                </a:solidFill>
              </a:rPr>
              <a:t>odmítání transplantátu</a:t>
            </a:r>
            <a:endParaRPr lang="cs-CZ" alt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599"/>
            <a:ext cx="6166825" cy="56762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9" y="3932903"/>
            <a:ext cx="6241751" cy="2816942"/>
          </a:xfrm>
          <a:prstGeom prst="rect">
            <a:avLst/>
          </a:prstGeom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6342938" y="3009573"/>
            <a:ext cx="5774135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err="1" smtClean="0"/>
              <a:t>Fontana</a:t>
            </a:r>
            <a:r>
              <a:rPr lang="cs-CZ" b="1" dirty="0" smtClean="0"/>
              <a:t> a kol. Funkce buněk a lidského těla. Multimediální skripta. Praha: Třetí lékařská fakulta UK, 2015.</a:t>
            </a:r>
          </a:p>
          <a:p>
            <a:pPr algn="r"/>
            <a:r>
              <a:rPr lang="cs-CZ" dirty="0" smtClean="0"/>
              <a:t>http</a:t>
            </a:r>
            <a:r>
              <a:rPr lang="cs-CZ" dirty="0"/>
              <a:t>://</a:t>
            </a:r>
            <a:r>
              <a:rPr lang="cs-CZ" dirty="0" smtClean="0"/>
              <a:t>fblt.cz/skripta/</a:t>
            </a:r>
            <a:endParaRPr lang="cs-CZ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0425" y="192631"/>
            <a:ext cx="10972800" cy="759159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400" dirty="0" smtClean="0">
                <a:latin typeface="+mn-lt"/>
              </a:rPr>
              <a:t>ZÁTĚŽOVÉ TESTY A MONITORING U PORUCH KREVNÍHO TLAKU</a:t>
            </a:r>
            <a:br>
              <a:rPr lang="cs-CZ" altLang="cs-CZ" sz="2400" dirty="0" smtClean="0">
                <a:latin typeface="+mn-lt"/>
              </a:rPr>
            </a:br>
            <a:r>
              <a:rPr lang="cs-CZ" altLang="cs-CZ" sz="2400" dirty="0" smtClean="0">
                <a:latin typeface="+mn-lt"/>
              </a:rPr>
              <a:t>hypertenze, hypotenze, kolísání</a:t>
            </a:r>
            <a:endParaRPr lang="en-GB" altLang="cs-CZ" sz="24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305476" y="1072462"/>
            <a:ext cx="5348748" cy="17666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arteriálního krevního tlaku (TK)</a:t>
            </a:r>
          </a:p>
          <a:p>
            <a:pPr algn="ctr">
              <a:lnSpc>
                <a:spcPct val="80000"/>
              </a:lnSpc>
            </a:pPr>
            <a:r>
              <a:rPr lang="cs-CZ" altLang="cs-CZ" sz="2400" dirty="0" err="1" smtClean="0"/>
              <a:t>blood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pressure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Systolický TK </a:t>
            </a:r>
            <a:r>
              <a:rPr lang="cs-CZ" altLang="cs-CZ" sz="2400" dirty="0" smtClean="0"/>
              <a:t>(SBP) </a:t>
            </a:r>
            <a:r>
              <a:rPr lang="cs-CZ" altLang="cs-CZ" sz="2400" dirty="0" smtClean="0">
                <a:solidFill>
                  <a:srgbClr val="0033CC"/>
                </a:solidFill>
              </a:rPr>
              <a:t>– při objevení se ozev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33CC"/>
                </a:solidFill>
              </a:rPr>
              <a:t>Diastolický </a:t>
            </a:r>
            <a:r>
              <a:rPr lang="cs-CZ" altLang="cs-CZ" sz="2400" dirty="0" smtClean="0">
                <a:solidFill>
                  <a:srgbClr val="0033CC"/>
                </a:solidFill>
              </a:rPr>
              <a:t>TK </a:t>
            </a:r>
            <a:r>
              <a:rPr lang="cs-CZ" altLang="cs-CZ" sz="2400" dirty="0" smtClean="0"/>
              <a:t>(DBP) </a:t>
            </a:r>
            <a:r>
              <a:rPr lang="cs-CZ" altLang="cs-CZ" sz="2400" dirty="0" smtClean="0">
                <a:solidFill>
                  <a:srgbClr val="0033CC"/>
                </a:solidFill>
              </a:rPr>
              <a:t>– při vymizení </a:t>
            </a:r>
            <a:r>
              <a:rPr lang="cs-CZ" altLang="cs-CZ" sz="2400" dirty="0" smtClean="0">
                <a:solidFill>
                  <a:srgbClr val="0033CC"/>
                </a:solidFill>
              </a:rPr>
              <a:t>ozev</a:t>
            </a:r>
          </a:p>
          <a:p>
            <a:pPr>
              <a:lnSpc>
                <a:spcPct val="80000"/>
              </a:lnSpc>
            </a:pPr>
            <a:r>
              <a:rPr lang="cs-CZ" altLang="cs-CZ" sz="1600" dirty="0" smtClean="0">
                <a:solidFill>
                  <a:srgbClr val="0033CC"/>
                </a:solidFill>
              </a:rPr>
              <a:t>---------------------------------------------------------------------------------</a:t>
            </a:r>
            <a:endParaRPr lang="cs-CZ" altLang="cs-CZ" sz="16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Střední TK </a:t>
            </a:r>
            <a:r>
              <a:rPr lang="cs-CZ" altLang="cs-CZ" sz="2400" dirty="0" smtClean="0"/>
              <a:t>(MBP) </a:t>
            </a:r>
            <a:r>
              <a:rPr lang="cs-CZ" altLang="cs-CZ" sz="2400" dirty="0" smtClean="0">
                <a:solidFill>
                  <a:srgbClr val="0033CC"/>
                </a:solidFill>
              </a:rPr>
              <a:t>= (2•DBP+SBP)/</a:t>
            </a:r>
            <a:r>
              <a:rPr lang="cs-CZ" altLang="cs-CZ" sz="2400" dirty="0">
                <a:solidFill>
                  <a:srgbClr val="0033CC"/>
                </a:solidFill>
              </a:rPr>
              <a:t>3</a:t>
            </a:r>
            <a:endParaRPr lang="cs-CZ" altLang="cs-CZ" sz="2400" dirty="0" smtClean="0">
              <a:solidFill>
                <a:srgbClr val="0033CC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>
            <a:off x="8105035" y="3804420"/>
            <a:ext cx="1932177" cy="560439"/>
          </a:xfrm>
          <a:prstGeom prst="downArrow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>
            <a:off x="5881895" y="2777596"/>
            <a:ext cx="423581" cy="1236494"/>
          </a:xfrm>
          <a:prstGeom prst="leftArrow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888494" y="4485531"/>
            <a:ext cx="2365257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TK ve velké tepně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1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ZÁTĚŽOVÉ TESTY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67246" y="2027571"/>
            <a:ext cx="8259096" cy="40218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odezvy TK na zátěž </a:t>
            </a:r>
            <a:r>
              <a:rPr lang="cs-CZ" altLang="cs-CZ" sz="2400" dirty="0" smtClean="0"/>
              <a:t>(před, při a po zátěži)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70053" y="1562714"/>
            <a:ext cx="3887219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b="1" dirty="0">
                <a:solidFill>
                  <a:srgbClr val="0070C0"/>
                </a:solidFill>
              </a:rPr>
              <a:t>DIAGNOSTIKA ONEMOCNĚNÍ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860719" y="4506253"/>
            <a:ext cx="5801034" cy="1865126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u="sng" cap="all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Index POZÁTĚŽOVÉHO</a:t>
            </a:r>
          </a:p>
          <a:p>
            <a:pPr algn="ctr">
              <a:lnSpc>
                <a:spcPct val="80000"/>
              </a:lnSpc>
            </a:pPr>
            <a:r>
              <a:rPr lang="cs-CZ" u="sng" cap="all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systolického krevního tlaku </a:t>
            </a:r>
            <a:r>
              <a:rPr lang="cs-CZ" u="sng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u="sng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u="sng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Acanfor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et al., 1988)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1.min zotavení / STK na konci zátěže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0,98</a:t>
            </a:r>
          </a:p>
          <a:p>
            <a:pPr algn="ctr">
              <a:lnSpc>
                <a:spcPct val="80000"/>
              </a:lnSpc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3.min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zotavení / STK na konci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zátěže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&lt;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0,88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cs-CZ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Při přetrvávání </a:t>
            </a:r>
            <a:r>
              <a:rPr lang="cs-CZ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nebo zvýšení STK 1-3 min po zátěži </a:t>
            </a:r>
            <a:r>
              <a:rPr lang="cs-CZ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 podezření na potenciální hypertenzi.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860719" y="2685541"/>
            <a:ext cx="580103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Neočekávaně nižší hodnoty STK při zátěži nebo jeho snížení s rostoucí zátěží jsou známkou nedostatečné činnosti srdce</a:t>
            </a:r>
            <a:r>
              <a:rPr lang="cs-CZ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nebo vasomotorické nebo neurovegetativní poruchy regulace TK.</a:t>
            </a:r>
          </a:p>
        </p:txBody>
      </p:sp>
      <p:pic>
        <p:nvPicPr>
          <p:cNvPr id="10" name="Picture 5" descr="Krevní tlak Rober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77" y="2429751"/>
            <a:ext cx="4671117" cy="435912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1583194" y="3101039"/>
            <a:ext cx="608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STK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MTK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DTK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9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58" y="4502109"/>
            <a:ext cx="2611670" cy="2206393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ZÁTĚŽOVÉ TESTY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6662" y="2046052"/>
            <a:ext cx="2693914" cy="3076554"/>
          </a:xfrm>
          <a:solidFill>
            <a:schemeClr val="bg1"/>
          </a:soli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FF0000"/>
                </a:solidFill>
              </a:rPr>
              <a:t>MANUÁLNÍ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manžeta, manometr, fonendoskop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0033CC"/>
                </a:solidFill>
              </a:rPr>
              <a:t>„zlatý standard“, ozvy na tepně, pracnější, spolehlivější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7030A0"/>
                </a:solidFill>
              </a:rPr>
              <a:t>NE na běhátku</a:t>
            </a:r>
            <a:endParaRPr lang="cs-CZ" altLang="cs-CZ" sz="2400" dirty="0">
              <a:solidFill>
                <a:srgbClr val="7030A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958449" y="1514927"/>
            <a:ext cx="8276688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b="1" dirty="0">
                <a:solidFill>
                  <a:srgbClr val="0070C0"/>
                </a:solidFill>
              </a:rPr>
              <a:t>DIAGNOSTIKA 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ONEMOCNĚNÍ - </a:t>
            </a:r>
            <a:r>
              <a:rPr lang="cs-CZ" altLang="cs-CZ" sz="2400" dirty="0">
                <a:solidFill>
                  <a:srgbClr val="FF0000"/>
                </a:solidFill>
              </a:rPr>
              <a:t>Měření 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6414928" y="2046052"/>
            <a:ext cx="2765472" cy="2160591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OSCILAČNÍ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manžeta, manometr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jednodušší obsluha,</a:t>
            </a:r>
            <a:endParaRPr lang="cs-CZ" altLang="cs-CZ" sz="24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33CC"/>
                </a:solidFill>
              </a:rPr>
              <a:t>artefakty z pohybů paže (svaly</a:t>
            </a:r>
            <a:r>
              <a:rPr lang="cs-CZ" altLang="cs-CZ" sz="2400" dirty="0" smtClean="0">
                <a:solidFill>
                  <a:srgbClr val="0033CC"/>
                </a:solidFill>
              </a:rPr>
              <a:t>),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na měření v klidu</a:t>
            </a:r>
            <a:endParaRPr lang="cs-CZ" altLang="cs-CZ" sz="24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7030A0"/>
                </a:solidFill>
              </a:rPr>
              <a:t>NE na zátěž. </a:t>
            </a:r>
            <a:r>
              <a:rPr lang="cs-CZ" altLang="cs-CZ" sz="2400" dirty="0" smtClean="0">
                <a:solidFill>
                  <a:srgbClr val="7030A0"/>
                </a:solidFill>
              </a:rPr>
              <a:t>testy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40292" y="2046052"/>
            <a:ext cx="3244920" cy="2456057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AUTOMAT. </a:t>
            </a:r>
            <a:r>
              <a:rPr lang="cs-CZ" altLang="cs-CZ" sz="2400" dirty="0" smtClean="0">
                <a:solidFill>
                  <a:srgbClr val="FF0000"/>
                </a:solidFill>
              </a:rPr>
              <a:t>ZVUKOVÝ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manžeta, manometr, mikrofon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jednodušší obsluha,</a:t>
            </a:r>
            <a:endParaRPr lang="cs-CZ" altLang="cs-CZ" sz="24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33CC"/>
                </a:solidFill>
              </a:rPr>
              <a:t>artefakty z pohybů paže (svaly),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33CC"/>
                </a:solidFill>
              </a:rPr>
              <a:t>na měření v klidu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7030A0"/>
                </a:solidFill>
              </a:rPr>
              <a:t>PROBLÉM </a:t>
            </a:r>
            <a:r>
              <a:rPr lang="cs-CZ" altLang="cs-CZ" sz="2400" dirty="0">
                <a:solidFill>
                  <a:srgbClr val="7030A0"/>
                </a:solidFill>
              </a:rPr>
              <a:t>na zátěž. </a:t>
            </a:r>
            <a:r>
              <a:rPr lang="cs-CZ" altLang="cs-CZ" sz="2400" dirty="0" smtClean="0">
                <a:solidFill>
                  <a:srgbClr val="7030A0"/>
                </a:solidFill>
              </a:rPr>
              <a:t>testy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644" y="4495617"/>
            <a:ext cx="2765472" cy="22128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752" y="4502109"/>
            <a:ext cx="2623230" cy="2206393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310116" y="2039560"/>
            <a:ext cx="2733866" cy="2160591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AUT.ZVUK.←EKG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manžeta, manometr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jednodušší obsluha,</a:t>
            </a:r>
            <a:endParaRPr lang="cs-CZ" altLang="cs-CZ" sz="24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málo artefaktů, spolehlivý, 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ANO na zátěž. testy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7030A0"/>
                </a:solidFill>
              </a:rPr>
              <a:t>drahý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472" y="4495617"/>
            <a:ext cx="1600150" cy="22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ZÁTĚŽOVÉ TESTY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49" y="2822289"/>
            <a:ext cx="3105862" cy="3718420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84" y="2825427"/>
            <a:ext cx="3808143" cy="3715282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3" name="TextovéPole 12"/>
          <p:cNvSpPr txBox="1"/>
          <p:nvPr/>
        </p:nvSpPr>
        <p:spPr>
          <a:xfrm>
            <a:off x="3658392" y="2083939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33CC"/>
                </a:solidFill>
              </a:rPr>
              <a:t>AKUSTICKÝ – MANUÁLNÍ / AUTOMAT</a:t>
            </a:r>
            <a:endParaRPr lang="cs-CZ" sz="2400" dirty="0">
              <a:solidFill>
                <a:srgbClr val="0033CC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515484" y="2545604"/>
            <a:ext cx="816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 smtClean="0">
                <a:solidFill>
                  <a:srgbClr val="FF0000"/>
                </a:solidFill>
              </a:rPr>
              <a:t>?</a:t>
            </a:r>
            <a:endParaRPr lang="cs-CZ" sz="9600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248233" y="2545604"/>
            <a:ext cx="816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 smtClean="0">
                <a:solidFill>
                  <a:schemeClr val="accent6">
                    <a:lumMod val="75000"/>
                  </a:schemeClr>
                </a:solidFill>
              </a:rPr>
              <a:t>√</a:t>
            </a:r>
            <a:endParaRPr lang="cs-CZ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861" y="1902725"/>
            <a:ext cx="6832333" cy="4856416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smtClean="0"/>
              <a:t>ZÁTĚŽOVÉ TESTY U PORUCH KREVNÍHO TLAKU</a:t>
            </a:r>
            <a:br>
              <a:rPr lang="cs-CZ" altLang="cs-CZ" sz="3200" smtClean="0"/>
            </a:br>
            <a:r>
              <a:rPr lang="cs-CZ" altLang="cs-CZ" sz="320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30015" y="1982746"/>
            <a:ext cx="6519581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B050"/>
                </a:solidFill>
              </a:rPr>
              <a:t>NORMÁLNÍ STK PŘI DYNAMICKÉ ZÁTĚŽI DOSPĚLÝCH </a:t>
            </a:r>
            <a:r>
              <a:rPr lang="cs-CZ" b="1" dirty="0" err="1" smtClean="0">
                <a:solidFill>
                  <a:srgbClr val="00B050"/>
                </a:solidFill>
              </a:rPr>
              <a:t>MUŽ</a:t>
            </a:r>
            <a:r>
              <a:rPr lang="cs-CZ" b="1" cap="all" dirty="0" err="1" smtClean="0">
                <a:solidFill>
                  <a:srgbClr val="00B050"/>
                </a:solidFill>
              </a:rPr>
              <a:t>ů</a:t>
            </a:r>
            <a:r>
              <a:rPr lang="cs-CZ" b="1" dirty="0" smtClean="0">
                <a:solidFill>
                  <a:srgbClr val="00B050"/>
                </a:solidFill>
              </a:rPr>
              <a:t> A ŽEN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Heck</a:t>
            </a:r>
            <a:r>
              <a:rPr lang="cs-CZ" sz="1600" dirty="0" smtClean="0"/>
              <a:t> et al., 1984)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36768" y="2078155"/>
            <a:ext cx="468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33CC"/>
                </a:solidFill>
              </a:rPr>
              <a:t>Referenční hodnoty</a:t>
            </a:r>
          </a:p>
          <a:p>
            <a:pPr algn="ctr"/>
            <a:endParaRPr lang="cs-CZ" sz="2400" dirty="0">
              <a:solidFill>
                <a:srgbClr val="0033CC"/>
              </a:solidFill>
            </a:endParaRPr>
          </a:p>
          <a:p>
            <a:pPr algn="ctr"/>
            <a:r>
              <a:rPr lang="cs-CZ" sz="2400" dirty="0" smtClean="0"/>
              <a:t>STK </a:t>
            </a:r>
            <a:r>
              <a:rPr lang="en-US" sz="2400" dirty="0" smtClean="0"/>
              <a:t>[</a:t>
            </a:r>
            <a:r>
              <a:rPr lang="cs-CZ" sz="2400" dirty="0" err="1" smtClean="0"/>
              <a:t>mmHg</a:t>
            </a:r>
            <a:r>
              <a:rPr lang="en-US" sz="2400" dirty="0" smtClean="0"/>
              <a:t>]</a:t>
            </a:r>
            <a:r>
              <a:rPr lang="cs-CZ" sz="2400" dirty="0" smtClean="0"/>
              <a:t>= 120 + 0,333 • výkon</a:t>
            </a:r>
          </a:p>
        </p:txBody>
      </p:sp>
    </p:spTree>
    <p:extLst>
      <p:ext uri="{BB962C8B-B14F-4D97-AF65-F5344CB8AC3E}">
        <p14:creationId xmlns:p14="http://schemas.microsoft.com/office/powerpoint/2010/main" val="21945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662" y="1902726"/>
            <a:ext cx="6483369" cy="4879504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smtClean="0"/>
              <a:t>ZÁTĚŽOVÉ TESTY U PORUCH KREVNÍHO TLAKU</a:t>
            </a:r>
            <a:br>
              <a:rPr lang="cs-CZ" altLang="cs-CZ" sz="3200" smtClean="0"/>
            </a:br>
            <a:r>
              <a:rPr lang="cs-CZ" altLang="cs-CZ" sz="320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40203" y="1982746"/>
            <a:ext cx="639182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B050"/>
                </a:solidFill>
              </a:rPr>
              <a:t>NORMÁLNÍ STK PŘI DYNAMICKÉ ZÁTĚŽI DOSPĚLÝCH </a:t>
            </a:r>
            <a:r>
              <a:rPr lang="cs-CZ" b="1" dirty="0" err="1" smtClean="0">
                <a:solidFill>
                  <a:srgbClr val="00B050"/>
                </a:solidFill>
              </a:rPr>
              <a:t>MUŽ</a:t>
            </a:r>
            <a:r>
              <a:rPr lang="cs-CZ" b="1" cap="all" dirty="0" err="1" smtClean="0">
                <a:solidFill>
                  <a:srgbClr val="00B050"/>
                </a:solidFill>
              </a:rPr>
              <a:t>ů</a:t>
            </a:r>
            <a:r>
              <a:rPr lang="cs-CZ" b="1" dirty="0" smtClean="0">
                <a:solidFill>
                  <a:srgbClr val="00B050"/>
                </a:solidFill>
              </a:rPr>
              <a:t> A ŽEN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Heck</a:t>
            </a:r>
            <a:r>
              <a:rPr lang="cs-CZ" sz="1600" dirty="0" smtClean="0"/>
              <a:t> et al., 1984)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7706" y="2046052"/>
            <a:ext cx="3443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33CC"/>
                </a:solidFill>
              </a:rPr>
              <a:t>Referenční hodnoty</a:t>
            </a:r>
          </a:p>
          <a:p>
            <a:pPr algn="ctr"/>
            <a:endParaRPr lang="cs-CZ" sz="2400" dirty="0">
              <a:solidFill>
                <a:srgbClr val="0033CC"/>
              </a:solidFill>
            </a:endParaRPr>
          </a:p>
          <a:p>
            <a:r>
              <a:rPr lang="cs-CZ" sz="2400" dirty="0" smtClean="0"/>
              <a:t>Minimální sexuální rozdíly</a:t>
            </a:r>
          </a:p>
          <a:p>
            <a:r>
              <a:rPr lang="cs-CZ" sz="2400" dirty="0" smtClean="0"/>
              <a:t>u dospělých osob.</a:t>
            </a:r>
          </a:p>
        </p:txBody>
      </p:sp>
    </p:spTree>
    <p:extLst>
      <p:ext uri="{BB962C8B-B14F-4D97-AF65-F5344CB8AC3E}">
        <p14:creationId xmlns:p14="http://schemas.microsoft.com/office/powerpoint/2010/main" val="40839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68820"/>
            <a:ext cx="7925594" cy="4940649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smtClean="0"/>
              <a:t>ZÁTĚŽOVÉ TESTY U PORUCH KREVNÍHO TLAKU</a:t>
            </a:r>
            <a:br>
              <a:rPr lang="cs-CZ" altLang="cs-CZ" sz="3200" smtClean="0"/>
            </a:br>
            <a:r>
              <a:rPr lang="cs-CZ" altLang="cs-CZ" sz="320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98842" y="1902725"/>
            <a:ext cx="587731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B050"/>
                </a:solidFill>
              </a:rPr>
              <a:t>STK PŘI DYNAMICKÉ ZÁTĚŽI </a:t>
            </a:r>
            <a:r>
              <a:rPr lang="cs-CZ" b="1" cap="all" dirty="0" err="1" smtClean="0">
                <a:solidFill>
                  <a:srgbClr val="00B050"/>
                </a:solidFill>
              </a:rPr>
              <a:t>RůznĚ</a:t>
            </a:r>
            <a:r>
              <a:rPr lang="cs-CZ" b="1" cap="all" dirty="0" smtClean="0">
                <a:solidFill>
                  <a:srgbClr val="00B050"/>
                </a:solidFill>
              </a:rPr>
              <a:t> TÉNOVANÝCH OSOB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Heck</a:t>
            </a:r>
            <a:r>
              <a:rPr lang="cs-CZ" sz="1600" dirty="0" smtClean="0"/>
              <a:t> et al., 1984)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1401" y="2065716"/>
            <a:ext cx="3106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33CC"/>
                </a:solidFill>
              </a:rPr>
              <a:t>Referenční hodnoty</a:t>
            </a:r>
          </a:p>
          <a:p>
            <a:pPr algn="ctr"/>
            <a:endParaRPr lang="cs-CZ" sz="2400" dirty="0">
              <a:solidFill>
                <a:srgbClr val="0033CC"/>
              </a:solidFill>
            </a:endParaRPr>
          </a:p>
          <a:p>
            <a:r>
              <a:rPr lang="cs-CZ" sz="2400" dirty="0" smtClean="0"/>
              <a:t>Trénovaní a muži mívají vyšší W</a:t>
            </a:r>
            <a:r>
              <a:rPr lang="cs-CZ" sz="2400" baseline="-25000" dirty="0" smtClean="0"/>
              <a:t>MAX</a:t>
            </a:r>
            <a:r>
              <a:rPr lang="cs-CZ" sz="2400" dirty="0" smtClean="0"/>
              <a:t> a TK</a:t>
            </a:r>
            <a:r>
              <a:rPr lang="cs-CZ" sz="2400" baseline="-25000" dirty="0" smtClean="0"/>
              <a:t>MAX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894143" y="6488668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Výkon (W)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4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57" y="1902725"/>
            <a:ext cx="7608800" cy="4868194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smtClean="0"/>
              <a:t>ZÁTĚŽOVÉ TESTY U PORUCH KREVNÍHO TLAKU</a:t>
            </a:r>
            <a:br>
              <a:rPr lang="cs-CZ" altLang="cs-CZ" sz="3200" smtClean="0"/>
            </a:br>
            <a:r>
              <a:rPr lang="cs-CZ" altLang="cs-CZ" sz="320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41420" y="1981790"/>
            <a:ext cx="521855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B050"/>
                </a:solidFill>
              </a:rPr>
              <a:t>STK PŘI DYNAMICKÉ ZÁTĚŽI </a:t>
            </a:r>
            <a:r>
              <a:rPr lang="cs-CZ" b="1" cap="all" dirty="0" smtClean="0">
                <a:solidFill>
                  <a:srgbClr val="00B050"/>
                </a:solidFill>
              </a:rPr>
              <a:t>Různých sportovců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Heck</a:t>
            </a:r>
            <a:r>
              <a:rPr lang="cs-CZ" sz="1600" dirty="0" smtClean="0"/>
              <a:t> et al., 1984)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0697" y="2183704"/>
            <a:ext cx="2693244" cy="158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33CC"/>
                </a:solidFill>
              </a:rPr>
              <a:t>Referenční hodnoty</a:t>
            </a:r>
          </a:p>
          <a:p>
            <a:pPr algn="ctr"/>
            <a:endParaRPr lang="cs-CZ" sz="2400" dirty="0"/>
          </a:p>
          <a:p>
            <a:r>
              <a:rPr lang="cs-CZ" sz="2400" dirty="0" smtClean="0"/>
              <a:t>Malé rozdíly mezi různými sporty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 rot="20331023">
            <a:off x="8871687" y="3422119"/>
            <a:ext cx="119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 - cyklisti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 rot="20363420">
            <a:off x="8258008" y="2574932"/>
            <a:ext cx="164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 – míčové hry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097453" y="2257580"/>
            <a:ext cx="148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 – kanoistika</a:t>
            </a:r>
          </a:p>
          <a:p>
            <a:r>
              <a:rPr lang="cs-CZ" dirty="0" smtClean="0"/>
              <a:t>a – celkem</a:t>
            </a:r>
          </a:p>
          <a:p>
            <a:r>
              <a:rPr lang="cs-CZ" dirty="0" smtClean="0"/>
              <a:t>c – plavání</a:t>
            </a:r>
          </a:p>
          <a:p>
            <a:r>
              <a:rPr lang="cs-CZ" dirty="0" smtClean="0"/>
              <a:t>f- </a:t>
            </a:r>
            <a:r>
              <a:rPr lang="cs-CZ" dirty="0" err="1" smtClean="0"/>
              <a:t>boj.umění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579285" y="6401587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Výkon (W)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0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31" y="1862939"/>
            <a:ext cx="6970794" cy="490798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935526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ZÁTĚŽOVÉ TESTY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3" name="Obdélník 2"/>
          <p:cNvSpPr/>
          <p:nvPr/>
        </p:nvSpPr>
        <p:spPr>
          <a:xfrm>
            <a:off x="3925942" y="1514927"/>
            <a:ext cx="434170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</a:t>
            </a:r>
            <a:r>
              <a:rPr lang="cs-CZ" altLang="cs-CZ" sz="2400" dirty="0">
                <a:solidFill>
                  <a:srgbClr val="FF0000"/>
                </a:solidFill>
              </a:rPr>
              <a:t>krevního </a:t>
            </a:r>
            <a:r>
              <a:rPr lang="cs-CZ" altLang="cs-CZ" sz="2400" dirty="0" smtClean="0">
                <a:solidFill>
                  <a:srgbClr val="FF0000"/>
                </a:solidFill>
              </a:rPr>
              <a:t>tlaku </a:t>
            </a:r>
            <a:r>
              <a:rPr lang="cs-CZ" altLang="cs-CZ" sz="1600" dirty="0" smtClean="0"/>
              <a:t>(A. </a:t>
            </a:r>
            <a:r>
              <a:rPr lang="cs-CZ" altLang="cs-CZ" sz="1600" dirty="0" err="1" smtClean="0"/>
              <a:t>Hager</a:t>
            </a:r>
            <a:r>
              <a:rPr lang="cs-CZ" altLang="cs-CZ" sz="1600" dirty="0" smtClean="0"/>
              <a:t>, 2015)</a:t>
            </a:r>
            <a:endParaRPr lang="cs-CZ" alt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60732" y="1949803"/>
            <a:ext cx="521855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 smtClean="0">
                <a:solidFill>
                  <a:srgbClr val="00B050"/>
                </a:solidFill>
              </a:rPr>
              <a:t>Závislost STK na věku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Heck</a:t>
            </a:r>
            <a:r>
              <a:rPr lang="cs-CZ" sz="1600" dirty="0" smtClean="0"/>
              <a:t> et al., 1984)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5901" y="1965191"/>
            <a:ext cx="2924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33CC"/>
                </a:solidFill>
              </a:rPr>
              <a:t>Referenční hodnoty</a:t>
            </a:r>
          </a:p>
          <a:p>
            <a:endParaRPr lang="cs-CZ" sz="2400" dirty="0" smtClean="0"/>
          </a:p>
          <a:p>
            <a:r>
              <a:rPr lang="cs-CZ" sz="2400" dirty="0" smtClean="0"/>
              <a:t>Značné věkové rozdíly:</a:t>
            </a:r>
          </a:p>
          <a:p>
            <a:r>
              <a:rPr lang="cs-CZ" sz="2400" dirty="0" smtClean="0"/>
              <a:t>S věkem roste STK při stejném výkonu.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58655" y="3474381"/>
            <a:ext cx="14857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a: </a:t>
            </a:r>
            <a:r>
              <a:rPr lang="en-US" sz="2000" dirty="0" smtClean="0"/>
              <a:t>&lt;</a:t>
            </a:r>
            <a:r>
              <a:rPr lang="cs-CZ" sz="2000" dirty="0" smtClean="0"/>
              <a:t> 10</a:t>
            </a:r>
          </a:p>
          <a:p>
            <a:r>
              <a:rPr lang="cs-CZ" sz="2000" dirty="0"/>
              <a:t>b</a:t>
            </a:r>
            <a:r>
              <a:rPr lang="cs-CZ" sz="2000" dirty="0" smtClean="0"/>
              <a:t>: 11-16</a:t>
            </a:r>
          </a:p>
          <a:p>
            <a:r>
              <a:rPr lang="cs-CZ" sz="2000" dirty="0" smtClean="0"/>
              <a:t>c: 16-20</a:t>
            </a:r>
            <a:endParaRPr lang="en-US" sz="2000" dirty="0" smtClean="0"/>
          </a:p>
          <a:p>
            <a:r>
              <a:rPr lang="cs-CZ" sz="2000" dirty="0" smtClean="0"/>
              <a:t>d:</a:t>
            </a:r>
            <a:r>
              <a:rPr lang="en-US" sz="2000" dirty="0" smtClean="0"/>
              <a:t> 21-30</a:t>
            </a:r>
            <a:endParaRPr lang="cs-CZ" sz="2000" dirty="0" smtClean="0"/>
          </a:p>
          <a:p>
            <a:r>
              <a:rPr lang="cs-CZ" sz="2000" dirty="0" smtClean="0"/>
              <a:t>e: 31-40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4306030" y="2465870"/>
            <a:ext cx="475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STK = 111,2 + 0,334 </a:t>
            </a:r>
            <a:r>
              <a:rPr lang="cs-CZ" dirty="0" smtClean="0"/>
              <a:t>• výkon + 0,310 </a:t>
            </a:r>
            <a:r>
              <a:rPr lang="cs-CZ" dirty="0"/>
              <a:t>•</a:t>
            </a:r>
            <a:r>
              <a:rPr lang="cs-CZ" dirty="0" smtClean="0"/>
              <a:t> věk ± 17,9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579285" y="6401587"/>
            <a:ext cx="115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Výkon (W)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53920" y="3012716"/>
            <a:ext cx="148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cs-CZ" dirty="0" smtClean="0"/>
              <a:t>: </a:t>
            </a:r>
            <a:r>
              <a:rPr lang="en-US" dirty="0" smtClean="0"/>
              <a:t>&gt;</a:t>
            </a:r>
            <a:r>
              <a:rPr lang="cs-CZ" dirty="0" smtClean="0"/>
              <a:t> </a:t>
            </a:r>
            <a:r>
              <a:rPr lang="en-US" dirty="0" smtClean="0"/>
              <a:t>7</a:t>
            </a:r>
            <a:r>
              <a:rPr lang="cs-CZ" dirty="0" smtClean="0"/>
              <a:t>0</a:t>
            </a:r>
          </a:p>
          <a:p>
            <a:r>
              <a:rPr lang="cs-CZ" dirty="0" smtClean="0"/>
              <a:t>h: </a:t>
            </a:r>
            <a:r>
              <a:rPr lang="en-US" dirty="0" smtClean="0"/>
              <a:t>61-70</a:t>
            </a:r>
            <a:endParaRPr lang="cs-CZ" dirty="0" smtClean="0"/>
          </a:p>
          <a:p>
            <a:r>
              <a:rPr lang="cs-CZ" dirty="0" smtClean="0"/>
              <a:t>g: </a:t>
            </a:r>
            <a:r>
              <a:rPr lang="en-US" dirty="0" smtClean="0"/>
              <a:t>51-60</a:t>
            </a:r>
            <a:endParaRPr lang="cs-CZ" dirty="0"/>
          </a:p>
        </p:txBody>
      </p:sp>
      <p:sp>
        <p:nvSpPr>
          <p:cNvPr id="14" name="Šipka nahoru 13"/>
          <p:cNvSpPr/>
          <p:nvPr/>
        </p:nvSpPr>
        <p:spPr>
          <a:xfrm rot="20097549">
            <a:off x="6016262" y="3654938"/>
            <a:ext cx="1396180" cy="643727"/>
          </a:xfrm>
          <a:prstGeom prst="upArrow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7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627064"/>
            <a:ext cx="36798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4338638" y="3476625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</a:rPr>
              <a:t>Inzulínová pera a pumpa</a:t>
            </a:r>
          </a:p>
        </p:txBody>
      </p:sp>
      <p:pic>
        <p:nvPicPr>
          <p:cNvPr id="2867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6" y="627064"/>
            <a:ext cx="31908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5135564" y="198439"/>
            <a:ext cx="20161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</a:rPr>
              <a:t>Glukometry</a:t>
            </a:r>
          </a:p>
        </p:txBody>
      </p:sp>
      <p:sp>
        <p:nvSpPr>
          <p:cNvPr id="28678" name="Obdélník 3"/>
          <p:cNvSpPr>
            <a:spLocks noChangeArrowheads="1"/>
          </p:cNvSpPr>
          <p:nvPr/>
        </p:nvSpPr>
        <p:spPr bwMode="auto">
          <a:xfrm>
            <a:off x="4373564" y="557214"/>
            <a:ext cx="3246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https://en.wikipedia.org</a:t>
            </a:r>
          </a:p>
        </p:txBody>
      </p:sp>
      <p:pic>
        <p:nvPicPr>
          <p:cNvPr id="28679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6" y="3979863"/>
            <a:ext cx="38576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4025901"/>
            <a:ext cx="46497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Obdélník 7"/>
          <p:cNvSpPr>
            <a:spLocks noChangeArrowheads="1"/>
          </p:cNvSpPr>
          <p:nvPr/>
        </p:nvSpPr>
        <p:spPr bwMode="auto">
          <a:xfrm>
            <a:off x="6024564" y="6238875"/>
            <a:ext cx="430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http://www.in-pharmatechnologist.com/Drug-Delivery/Novo-Nordisk-and-Roche-insulin-pump-collaboration-gets-EU-thumbs-up</a:t>
            </a:r>
          </a:p>
        </p:txBody>
      </p:sp>
      <p:sp>
        <p:nvSpPr>
          <p:cNvPr id="28682" name="Obdélník 8"/>
          <p:cNvSpPr>
            <a:spLocks noChangeArrowheads="1"/>
          </p:cNvSpPr>
          <p:nvPr/>
        </p:nvSpPr>
        <p:spPr bwMode="auto">
          <a:xfrm>
            <a:off x="1847850" y="6454776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http://www.janekdickinson.com/insulin-pen-vs-vial-and-syringe/</a:t>
            </a:r>
          </a:p>
        </p:txBody>
      </p:sp>
    </p:spTree>
    <p:extLst>
      <p:ext uri="{BB962C8B-B14F-4D97-AF65-F5344CB8AC3E}">
        <p14:creationId xmlns:p14="http://schemas.microsoft.com/office/powerpoint/2010/main" val="2161858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42" y="2812548"/>
            <a:ext cx="3958125" cy="395812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MONITORING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02942" y="2375445"/>
            <a:ext cx="4031225" cy="42627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FF0000"/>
                </a:solidFill>
              </a:rPr>
              <a:t>1-7 </a:t>
            </a:r>
            <a:r>
              <a:rPr lang="cs-CZ" altLang="cs-CZ" sz="2400" dirty="0">
                <a:solidFill>
                  <a:srgbClr val="FF0000"/>
                </a:solidFill>
              </a:rPr>
              <a:t>denní </a:t>
            </a:r>
            <a:r>
              <a:rPr lang="cs-CZ" altLang="cs-CZ" sz="2400" dirty="0" smtClean="0">
                <a:solidFill>
                  <a:srgbClr val="FF0000"/>
                </a:solidFill>
              </a:rPr>
              <a:t>monitorování TK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39" y="2153181"/>
            <a:ext cx="2506814" cy="149239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2409895" y="3788073"/>
            <a:ext cx="2517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http://www.amazon.com/Withings-Smart-Pressure-Monitor-iPhone/dp/B004K2KYM8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0" y="2153182"/>
            <a:ext cx="2130380" cy="1699508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332751" y="1726911"/>
            <a:ext cx="4594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33CC"/>
                </a:solidFill>
              </a:rPr>
              <a:t>Oscilační tlakoměry pro domácí měření v klidu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713336" y="6524452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http://www.medisave.co.uk/a-d-abpm-tm-2430.html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34" y="1229099"/>
            <a:ext cx="2739523" cy="273952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34" y="4049596"/>
            <a:ext cx="2721077" cy="2721077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332751" y="3788073"/>
            <a:ext cx="1936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http://www.rakuten.com.my/shop/bestdenki/product/HEM7221/</a:t>
            </a:r>
          </a:p>
        </p:txBody>
      </p:sp>
      <p:sp>
        <p:nvSpPr>
          <p:cNvPr id="2" name="TextovéPole 1">
            <a:hlinkClick r:id="rId7"/>
          </p:cNvPr>
          <p:cNvSpPr txBox="1"/>
          <p:nvPr/>
        </p:nvSpPr>
        <p:spPr>
          <a:xfrm>
            <a:off x="1126976" y="5603014"/>
            <a:ext cx="3005752" cy="553998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B050"/>
                </a:solidFill>
              </a:rPr>
              <a:t>VIDEO: 24 h monitoring TK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https://www.youtube.com/watch?v=1B27lCrv6xg</a:t>
            </a:r>
          </a:p>
        </p:txBody>
      </p:sp>
    </p:spTree>
    <p:extLst>
      <p:ext uri="{BB962C8B-B14F-4D97-AF65-F5344CB8AC3E}">
        <p14:creationId xmlns:p14="http://schemas.microsoft.com/office/powerpoint/2010/main" val="33372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93199"/>
            <a:ext cx="10972800" cy="61288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dirty="0" smtClean="0"/>
              <a:t>MONITORING U PORUCH KREVNÍHO TLAKU</a:t>
            </a:r>
            <a:endParaRPr lang="en-GB" alt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2828" b="61515"/>
          <a:stretch/>
        </p:blipFill>
        <p:spPr>
          <a:xfrm>
            <a:off x="2004892" y="1039138"/>
            <a:ext cx="8183804" cy="3116009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41869" b="37408"/>
          <a:stretch/>
        </p:blipFill>
        <p:spPr>
          <a:xfrm>
            <a:off x="2002269" y="4240579"/>
            <a:ext cx="8186427" cy="25175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 rot="16200000">
            <a:off x="8553273" y="3862000"/>
            <a:ext cx="3549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http://www.seiva.cz/holter-krevniho-tlaku/tonotrack/</a:t>
            </a:r>
            <a:endParaRPr lang="cs-CZ" sz="1200" dirty="0"/>
          </a:p>
        </p:txBody>
      </p:sp>
      <p:sp>
        <p:nvSpPr>
          <p:cNvPr id="13" name="Obdélník 12"/>
          <p:cNvSpPr/>
          <p:nvPr/>
        </p:nvSpPr>
        <p:spPr>
          <a:xfrm>
            <a:off x="4837112" y="1168997"/>
            <a:ext cx="25167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b="1" dirty="0" smtClean="0">
                <a:solidFill>
                  <a:srgbClr val="FF0000"/>
                </a:solidFill>
              </a:rPr>
              <a:t>24 h monitorování TK</a:t>
            </a:r>
            <a:endParaRPr lang="cs-CZ" altLang="cs-CZ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448394"/>
            <a:ext cx="3681268" cy="2973988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3784846"/>
            <a:ext cx="3971979" cy="28269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3798702" y="6611779"/>
            <a:ext cx="4011826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smtClean="0"/>
              <a:t>en.wikipedia.org/wiki/Continuous_noninvasive_arterial_pressure</a:t>
            </a:r>
            <a:endParaRPr lang="cs-CZ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76" y="1966196"/>
            <a:ext cx="5308209" cy="464558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937" y="1601262"/>
            <a:ext cx="3473250" cy="242661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089413" y="308600"/>
            <a:ext cx="7871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33CC"/>
                </a:solidFill>
              </a:rPr>
              <a:t>Kontinuální měření a monitorování krevního tlaku</a:t>
            </a:r>
          </a:p>
          <a:p>
            <a:pPr algn="ctr"/>
            <a:r>
              <a:rPr lang="cs-CZ" dirty="0" smtClean="0">
                <a:solidFill>
                  <a:srgbClr val="C00000"/>
                </a:solidFill>
              </a:rPr>
              <a:t>Jan Peňáz, 1972, LF MU, Brno</a:t>
            </a:r>
          </a:p>
          <a:p>
            <a:pPr algn="ctr"/>
            <a:r>
              <a:rPr lang="cs-CZ" dirty="0" smtClean="0"/>
              <a:t>pumpovávání vzduchu do manžety kolem prstu </a:t>
            </a:r>
            <a:r>
              <a:rPr lang="cs-CZ" dirty="0" smtClean="0">
                <a:latin typeface="Calibri" panose="020F0502020204030204" pitchFamily="34" charset="0"/>
              </a:rPr>
              <a:t>→ </a:t>
            </a:r>
            <a:r>
              <a:rPr lang="cs-CZ" dirty="0" smtClean="0"/>
              <a:t>udržení konstant. objemu prstu</a:t>
            </a:r>
          </a:p>
          <a:p>
            <a:pPr algn="ctr"/>
            <a:r>
              <a:rPr lang="cs-CZ" dirty="0" smtClean="0"/>
              <a:t>(kontrola objemu prstu světlem)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07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01363" y="321958"/>
            <a:ext cx="937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cap="all" dirty="0" smtClean="0">
                <a:solidFill>
                  <a:srgbClr val="002060"/>
                </a:solidFill>
              </a:rPr>
              <a:t>Polohový </a:t>
            </a:r>
            <a:r>
              <a:rPr lang="cs-CZ" sz="2400" cap="all" dirty="0">
                <a:solidFill>
                  <a:srgbClr val="002060"/>
                </a:solidFill>
              </a:rPr>
              <a:t>test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dirty="0" err="1" smtClean="0">
                <a:solidFill>
                  <a:srgbClr val="002060"/>
                </a:solidFill>
              </a:rPr>
              <a:t>orto</a:t>
            </a:r>
            <a:r>
              <a:rPr lang="cs-CZ" sz="2400" dirty="0" smtClean="0">
                <a:solidFill>
                  <a:srgbClr val="002060"/>
                </a:solidFill>
              </a:rPr>
              <a:t>-klino-statický test; </a:t>
            </a:r>
            <a:r>
              <a:rPr lang="cs-CZ" sz="2400" dirty="0" err="1" smtClean="0">
                <a:solidFill>
                  <a:srgbClr val="002060"/>
                </a:solidFill>
              </a:rPr>
              <a:t>head</a:t>
            </a:r>
            <a:r>
              <a:rPr lang="cs-CZ" sz="2400" dirty="0" smtClean="0">
                <a:solidFill>
                  <a:srgbClr val="002060"/>
                </a:solidFill>
              </a:rPr>
              <a:t>-up </a:t>
            </a:r>
            <a:r>
              <a:rPr lang="cs-CZ" sz="2400" dirty="0" err="1" smtClean="0">
                <a:solidFill>
                  <a:srgbClr val="002060"/>
                </a:solidFill>
              </a:rPr>
              <a:t>tilt</a:t>
            </a:r>
            <a:r>
              <a:rPr lang="cs-CZ" sz="2400" dirty="0" smtClean="0">
                <a:solidFill>
                  <a:srgbClr val="002060"/>
                </a:solidFill>
              </a:rPr>
              <a:t>-table test)</a:t>
            </a:r>
            <a:endParaRPr lang="cs-CZ" sz="2400" dirty="0">
              <a:solidFill>
                <a:srgbClr val="002060"/>
              </a:solidFill>
            </a:endParaRPr>
          </a:p>
          <a:p>
            <a:pPr algn="ctr"/>
            <a:r>
              <a:rPr lang="cs-CZ" sz="2400" b="1" dirty="0" smtClean="0">
                <a:solidFill>
                  <a:srgbClr val="0033CC"/>
                </a:solidFill>
              </a:rPr>
              <a:t>diagnostika synkop </a:t>
            </a:r>
            <a:r>
              <a:rPr lang="cs-CZ" sz="2400" dirty="0" smtClean="0">
                <a:solidFill>
                  <a:srgbClr val="0033CC"/>
                </a:solidFill>
              </a:rPr>
              <a:t>(závrat, slabost, pád, mdloba) </a:t>
            </a:r>
          </a:p>
          <a:p>
            <a:pPr algn="ctr"/>
            <a:r>
              <a:rPr lang="cs-CZ" sz="2400" dirty="0" smtClean="0">
                <a:solidFill>
                  <a:srgbClr val="C00000"/>
                </a:solidFill>
              </a:rPr>
              <a:t>EKG a TK při statické zátěži</a:t>
            </a:r>
            <a:endParaRPr lang="cs-CZ" sz="2400" dirty="0">
              <a:solidFill>
                <a:srgbClr val="C0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0" y="1419826"/>
            <a:ext cx="3746833" cy="470088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224493" y="6122751"/>
            <a:ext cx="3899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http://www.southpalmcardiovascular.com/cardiology/tilt-table-testing/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66" y="2239250"/>
            <a:ext cx="7720039" cy="38814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5140410" y="1839140"/>
            <a:ext cx="3369275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/>
              <a:t>postural</a:t>
            </a:r>
            <a:r>
              <a:rPr lang="cs-CZ" sz="2000" dirty="0" smtClean="0"/>
              <a:t> </a:t>
            </a:r>
            <a:r>
              <a:rPr lang="cs-CZ" sz="2000" dirty="0" err="1" smtClean="0"/>
              <a:t>tachycardia</a:t>
            </a:r>
            <a:r>
              <a:rPr lang="cs-CZ" sz="2000" dirty="0" smtClean="0"/>
              <a:t> syndrome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6396680" y="6146094"/>
            <a:ext cx="382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http://circ.ahajournals.org/content/127/23/2336/F1.expansion.html</a:t>
            </a:r>
          </a:p>
        </p:txBody>
      </p:sp>
      <p:sp>
        <p:nvSpPr>
          <p:cNvPr id="12" name="Obousměrná vodorovná šipka 11"/>
          <p:cNvSpPr/>
          <p:nvPr/>
        </p:nvSpPr>
        <p:spPr>
          <a:xfrm>
            <a:off x="5675869" y="5519351"/>
            <a:ext cx="2603157" cy="5025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n>
                  <a:solidFill>
                    <a:schemeClr val="bg1"/>
                  </a:solidFill>
                </a:ln>
              </a:rPr>
              <a:t>30 min SKLOPENÍ</a:t>
            </a:r>
            <a:endParaRPr lang="cs-CZ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5" name="Přímá spojnice 14"/>
          <p:cNvCxnSpPr/>
          <p:nvPr/>
        </p:nvCxnSpPr>
        <p:spPr>
          <a:xfrm flipH="1" flipV="1">
            <a:off x="5140410" y="3404087"/>
            <a:ext cx="6334898" cy="82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 flipV="1">
            <a:off x="5140410" y="4348136"/>
            <a:ext cx="6334898" cy="82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hlinkClick r:id="rId4"/>
          </p:cNvPr>
          <p:cNvSpPr txBox="1"/>
          <p:nvPr/>
        </p:nvSpPr>
        <p:spPr>
          <a:xfrm>
            <a:off x="9981051" y="426981"/>
            <a:ext cx="1838632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VIDEO</a:t>
            </a:r>
          </a:p>
          <a:p>
            <a:pPr algn="ctr"/>
            <a:r>
              <a:rPr lang="cs-CZ" sz="1200" dirty="0">
                <a:solidFill>
                  <a:srgbClr val="00B050"/>
                </a:solidFill>
              </a:rPr>
              <a:t>https://www.youtube.com/watch?v=E5bES9REdiA</a:t>
            </a:r>
          </a:p>
        </p:txBody>
      </p:sp>
    </p:spTree>
    <p:extLst>
      <p:ext uri="{BB962C8B-B14F-4D97-AF65-F5344CB8AC3E}">
        <p14:creationId xmlns:p14="http://schemas.microsoft.com/office/powerpoint/2010/main" val="5516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5783" t="28592" r="27250" b="20320"/>
          <a:stretch/>
        </p:blipFill>
        <p:spPr>
          <a:xfrm>
            <a:off x="1228879" y="958853"/>
            <a:ext cx="9753153" cy="54667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28878" y="250967"/>
            <a:ext cx="97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33CC"/>
                </a:solidFill>
              </a:rPr>
              <a:t>Ventilačně – respirační funkce při různých onemocněních</a:t>
            </a:r>
          </a:p>
          <a:p>
            <a:pPr algn="ctr"/>
            <a:r>
              <a:rPr lang="cs-CZ" sz="1600" b="1" dirty="0" smtClean="0">
                <a:hlinkClick r:id="rId3"/>
              </a:rPr>
              <a:t>P. Popelková. Zátěžové testy v </a:t>
            </a:r>
            <a:r>
              <a:rPr lang="cs-CZ" sz="1600" b="1" dirty="0" err="1" smtClean="0">
                <a:hlinkClick r:id="rId3"/>
              </a:rPr>
              <a:t>pneumologii</a:t>
            </a:r>
            <a:r>
              <a:rPr lang="cs-CZ" sz="1600" b="1" dirty="0" smtClean="0">
                <a:hlinkClick r:id="rId3"/>
              </a:rPr>
              <a:t>. Ostrava: TRN FNO, 2006 </a:t>
            </a:r>
            <a:r>
              <a:rPr lang="cs-CZ" sz="1200" dirty="0" smtClean="0">
                <a:hlinkClick r:id="rId3"/>
              </a:rPr>
              <a:t>(http</a:t>
            </a:r>
            <a:r>
              <a:rPr lang="cs-CZ" sz="1200" dirty="0">
                <a:hlinkClick r:id="rId3"/>
              </a:rPr>
              <a:t>://www.fno.cz/documents/2006_03_28_011.pdf </a:t>
            </a:r>
            <a:r>
              <a:rPr lang="cs-CZ" sz="1200" dirty="0" smtClean="0">
                <a:hlinkClick r:id="rId3"/>
              </a:rPr>
              <a:t>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999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992313" y="1196976"/>
            <a:ext cx="8229600" cy="3382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rgbClr val="FF0000"/>
                </a:solidFill>
              </a:rPr>
              <a:t>FUNKČNÍ DIAGNOSTIKA</a:t>
            </a:r>
            <a:br>
              <a:rPr lang="cs-CZ" altLang="cs-CZ" sz="3600">
                <a:solidFill>
                  <a:srgbClr val="FF0000"/>
                </a:solidFill>
              </a:rPr>
            </a:br>
            <a:r>
              <a:rPr lang="cs-CZ" altLang="cs-CZ" sz="3600">
                <a:solidFill>
                  <a:schemeClr val="accent2"/>
                </a:solidFill>
              </a:rPr>
              <a:t>dynamometrie</a:t>
            </a:r>
            <a:endParaRPr lang="en-GB" altLang="cs-CZ" sz="3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ntrop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6"/>
            <a:ext cx="8713788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ntrop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17564"/>
            <a:ext cx="878522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ynam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1767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Dynam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500439"/>
            <a:ext cx="41767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Dynam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60350"/>
            <a:ext cx="44481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1703389" y="692151"/>
          <a:ext cx="878522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Graf" r:id="rId3" imgW="6277051" imgH="3438449" progId="Excel.Chart.8">
                  <p:embed/>
                </p:oleObj>
              </mc:Choice>
              <mc:Fallback>
                <p:oleObj name="Graf" r:id="rId3" imgW="6277051" imgH="34384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692151"/>
                        <a:ext cx="878522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231901"/>
            <a:ext cx="51069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344864"/>
            <a:ext cx="3708401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6"/>
          <p:cNvSpPr txBox="1">
            <a:spLocks noChangeArrowheads="1"/>
          </p:cNvSpPr>
          <p:nvPr/>
        </p:nvSpPr>
        <p:spPr bwMode="auto">
          <a:xfrm>
            <a:off x="5232400" y="2293939"/>
            <a:ext cx="3240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v intersticiální (mezibuněčné)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tekutině</a:t>
            </a:r>
          </a:p>
        </p:txBody>
      </p:sp>
      <p:sp>
        <p:nvSpPr>
          <p:cNvPr id="29701" name="TextovéPole 7"/>
          <p:cNvSpPr txBox="1">
            <a:spLocks noChangeArrowheads="1"/>
          </p:cNvSpPr>
          <p:nvPr/>
        </p:nvSpPr>
        <p:spPr bwMode="auto">
          <a:xfrm>
            <a:off x="2293939" y="3862388"/>
            <a:ext cx="240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Systém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SENZOR  +  PUMPA</a:t>
            </a:r>
          </a:p>
        </p:txBody>
      </p:sp>
      <p:sp>
        <p:nvSpPr>
          <p:cNvPr id="29702" name="TextovéPole 8"/>
          <p:cNvSpPr txBox="1">
            <a:spLocks noChangeArrowheads="1"/>
          </p:cNvSpPr>
          <p:nvPr/>
        </p:nvSpPr>
        <p:spPr bwMode="auto">
          <a:xfrm>
            <a:off x="3833813" y="347664"/>
            <a:ext cx="46085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hlinkClick r:id="rId4"/>
              </a:rPr>
              <a:t>www.detskydiabetes.cz</a:t>
            </a:r>
            <a:endParaRPr lang="cs-CZ" altLang="cs-CZ" sz="2000">
              <a:solidFill>
                <a:srgbClr val="0070C0"/>
              </a:solidFill>
            </a:endParaRPr>
          </a:p>
        </p:txBody>
      </p:sp>
      <p:sp>
        <p:nvSpPr>
          <p:cNvPr id="29703" name="TextovéPole 9"/>
          <p:cNvSpPr txBox="1">
            <a:spLocks noChangeArrowheads="1"/>
          </p:cNvSpPr>
          <p:nvPr/>
        </p:nvSpPr>
        <p:spPr bwMode="auto">
          <a:xfrm>
            <a:off x="4872039" y="3862388"/>
            <a:ext cx="28924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0070C0"/>
                </a:solidFill>
              </a:rPr>
              <a:t>Zobrazení koncentrace glukózy na displeji pumpy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>
                <a:solidFill>
                  <a:srgbClr val="0070C0"/>
                </a:solidFill>
              </a:rPr>
              <a:t>Diabetik si sám může upravit dávku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Není to automatický uzavřený systém.</a:t>
            </a:r>
          </a:p>
        </p:txBody>
      </p:sp>
      <p:pic>
        <p:nvPicPr>
          <p:cNvPr id="29704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290638"/>
            <a:ext cx="2540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673475"/>
            <a:ext cx="25542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Obdélník 12"/>
          <p:cNvSpPr>
            <a:spLocks noChangeArrowheads="1"/>
          </p:cNvSpPr>
          <p:nvPr/>
        </p:nvSpPr>
        <p:spPr bwMode="auto">
          <a:xfrm>
            <a:off x="8110539" y="3395663"/>
            <a:ext cx="25669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http://www.medtronicdiabetes.com/</a:t>
            </a:r>
          </a:p>
        </p:txBody>
      </p:sp>
    </p:spTree>
    <p:extLst>
      <p:ext uri="{BB962C8B-B14F-4D97-AF65-F5344CB8AC3E}">
        <p14:creationId xmlns:p14="http://schemas.microsoft.com/office/powerpoint/2010/main" val="3243929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3238"/>
            <a:ext cx="91440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992313" y="333375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entury Gothic" panose="020B0502020202020204" pitchFamily="34" charset="0"/>
              </a:rPr>
              <a:t>SÍLA / ČAS </a:t>
            </a:r>
            <a:r>
              <a:rPr lang="cs-CZ" altLang="cs-CZ" b="1" dirty="0">
                <a:solidFill>
                  <a:srgbClr val="0033CC"/>
                </a:solidFill>
                <a:latin typeface="Century Gothic" panose="020B0502020202020204" pitchFamily="34" charset="0"/>
              </a:rPr>
              <a:t>sprinterů</a:t>
            </a:r>
            <a:r>
              <a:rPr lang="cs-CZ" altLang="cs-CZ" b="1" dirty="0">
                <a:latin typeface="Century Gothic" panose="020B0502020202020204" pitchFamily="34" charset="0"/>
              </a:rPr>
              <a:t> a </a:t>
            </a:r>
            <a:r>
              <a:rPr lang="cs-CZ" altLang="cs-CZ" b="1" dirty="0">
                <a:solidFill>
                  <a:srgbClr val="FF0000"/>
                </a:solidFill>
                <a:latin typeface="Century Gothic" panose="020B0502020202020204" pitchFamily="34" charset="0"/>
              </a:rPr>
              <a:t>vytrvalců</a:t>
            </a:r>
            <a:br>
              <a:rPr lang="cs-CZ" altLang="cs-CZ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cs-CZ" altLang="cs-CZ" sz="2400" b="1" dirty="0">
                <a:latin typeface="Century Gothic" panose="020B0502020202020204" pitchFamily="34" charset="0"/>
              </a:rPr>
              <a:t>čas dosažení 30%, 50% a 100% maximální síly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941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1950"/>
            <a:ext cx="9170988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ovéPole 10"/>
          <p:cNvSpPr txBox="1">
            <a:spLocks noChangeArrowheads="1"/>
          </p:cNvSpPr>
          <p:nvPr/>
        </p:nvSpPr>
        <p:spPr bwMode="auto">
          <a:xfrm>
            <a:off x="2855914" y="1125538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Zpoždění glukózy v intersticiální tekutině za glykémií 15-20 min</a:t>
            </a:r>
          </a:p>
        </p:txBody>
      </p:sp>
      <p:sp>
        <p:nvSpPr>
          <p:cNvPr id="30724" name="TextovéPole 12"/>
          <p:cNvSpPr txBox="1">
            <a:spLocks noChangeArrowheads="1"/>
          </p:cNvSpPr>
          <p:nvPr/>
        </p:nvSpPr>
        <p:spPr bwMode="auto">
          <a:xfrm>
            <a:off x="3805238" y="284164"/>
            <a:ext cx="4608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hlinkClick r:id="rId3"/>
              </a:rPr>
              <a:t>www.detskydiabetes.cz</a:t>
            </a:r>
            <a:endParaRPr lang="cs-CZ" altLang="cs-CZ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1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7"/>
          <p:cNvSpPr txBox="1">
            <a:spLocks noChangeArrowheads="1"/>
          </p:cNvSpPr>
          <p:nvPr/>
        </p:nvSpPr>
        <p:spPr bwMode="auto">
          <a:xfrm>
            <a:off x="3575051" y="180976"/>
            <a:ext cx="46085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BIOSENZOR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http://www.glusensemedical.com/</a:t>
            </a:r>
          </a:p>
        </p:txBody>
      </p:sp>
      <p:pic>
        <p:nvPicPr>
          <p:cNvPr id="32771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3702050"/>
            <a:ext cx="5707062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141414"/>
            <a:ext cx="390683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1141414"/>
            <a:ext cx="5032375" cy="23637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3783013"/>
            <a:ext cx="2954338" cy="2309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2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7"/>
          <p:cNvSpPr txBox="1">
            <a:spLocks noChangeArrowheads="1"/>
          </p:cNvSpPr>
          <p:nvPr/>
        </p:nvSpPr>
        <p:spPr bwMode="auto">
          <a:xfrm>
            <a:off x="3575051" y="188914"/>
            <a:ext cx="46085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BIOSENZOR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http://amal.net/?p=2658</a:t>
            </a:r>
          </a:p>
        </p:txBody>
      </p:sp>
      <p:pic>
        <p:nvPicPr>
          <p:cNvPr id="3379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9" y="1060450"/>
            <a:ext cx="38957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6" y="4149726"/>
            <a:ext cx="8621713" cy="2608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2135188" y="4154488"/>
            <a:ext cx="7912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Fluorescenční senzor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hlinkClick r:id="rId4"/>
              </a:rPr>
              <a:t>Jon Stefan Hansen</a:t>
            </a:r>
            <a:r>
              <a:rPr lang="cs-CZ" altLang="cs-CZ" sz="1000"/>
              <a:t>, </a:t>
            </a:r>
            <a:r>
              <a:rPr lang="cs-CZ" altLang="cs-CZ" sz="1000">
                <a:hlinkClick r:id="rId5"/>
              </a:rPr>
              <a:t>Jørn Bolstad Christensen</a:t>
            </a:r>
            <a:r>
              <a:rPr lang="cs-CZ" altLang="cs-CZ" sz="1000"/>
              <a:t>. </a:t>
            </a:r>
            <a:r>
              <a:rPr lang="cs-CZ" altLang="cs-CZ" sz="1000">
                <a:hlinkClick r:id="rId6"/>
              </a:rPr>
              <a:t>Recent Advances in Fluorescent Arylboronic Acids for Glucose Sensing</a:t>
            </a:r>
            <a:r>
              <a:rPr lang="cs-CZ" altLang="cs-CZ" sz="1000"/>
              <a:t>. </a:t>
            </a:r>
            <a:r>
              <a:rPr lang="cs-CZ" altLang="cs-CZ" sz="1000" i="1"/>
              <a:t>Biosensors</a:t>
            </a:r>
            <a:r>
              <a:rPr lang="cs-CZ" altLang="cs-CZ" sz="1000"/>
              <a:t> </a:t>
            </a:r>
            <a:r>
              <a:rPr lang="cs-CZ" altLang="cs-CZ" sz="1000" b="1"/>
              <a:t>2013</a:t>
            </a:r>
            <a:r>
              <a:rPr lang="cs-CZ" altLang="cs-CZ" sz="1000"/>
              <a:t>, </a:t>
            </a:r>
            <a:r>
              <a:rPr lang="cs-CZ" altLang="cs-CZ" sz="1000" i="1"/>
              <a:t>3</a:t>
            </a:r>
            <a:r>
              <a:rPr lang="cs-CZ" altLang="cs-CZ" sz="1000"/>
              <a:t>(4), 400-418; doi:</a:t>
            </a:r>
            <a:r>
              <a:rPr lang="cs-CZ" altLang="cs-CZ" sz="1000">
                <a:hlinkClick r:id="rId7"/>
              </a:rPr>
              <a:t>10.3390/bios3040400</a:t>
            </a:r>
            <a:endParaRPr lang="cs-CZ" altLang="cs-CZ" sz="10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70C0"/>
                </a:solidFill>
              </a:rPr>
              <a:t>http://www.mdpi.com/journal/biosensors</a:t>
            </a:r>
          </a:p>
        </p:txBody>
      </p:sp>
    </p:spTree>
    <p:extLst>
      <p:ext uri="{BB962C8B-B14F-4D97-AF65-F5344CB8AC3E}">
        <p14:creationId xmlns:p14="http://schemas.microsoft.com/office/powerpoint/2010/main" val="2455523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2751</Words>
  <Application>Microsoft Office PowerPoint</Application>
  <PresentationFormat>Širokoúhlá obrazovka</PresentationFormat>
  <Paragraphs>540</Paragraphs>
  <Slides>60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Symbol</vt:lpstr>
      <vt:lpstr>Times New Roman</vt:lpstr>
      <vt:lpstr>Verdana</vt:lpstr>
      <vt:lpstr>Verdana,Bold</vt:lpstr>
      <vt:lpstr>Wingdings</vt:lpstr>
      <vt:lpstr>Motiv Office</vt:lpstr>
      <vt:lpstr>Graf</vt:lpstr>
      <vt:lpstr>Zátěžové testy a monitoring fyziologických funkcí u pacientů vybraných interních onemocnění   Jan Novotný, 2016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ZÁTĚŽOVÉ TESTY U RESPIRAČNÍCH DYSFUNKCÍ</vt:lpstr>
      <vt:lpstr>ZÁTĚŽOVÉ TESTY U ASTMATIKŮ</vt:lpstr>
      <vt:lpstr>ZÁTĚŽOVÉ TESTY U ASTMATIKŮ</vt:lpstr>
      <vt:lpstr>ZÁTĚŽOVÉ TESTY U ASTMATIKŮ</vt:lpstr>
      <vt:lpstr>ZÁTĚŽOVÉ TESTY U ASTMATIKŮ</vt:lpstr>
      <vt:lpstr>MONITOROVÁNÍ TRANSPORT. SYSTÉMU PRO KYSLÍK</vt:lpstr>
      <vt:lpstr>MONITOROVÁNÍ TRANSPORT. SYSTÉMU PRO KYSLÍK</vt:lpstr>
      <vt:lpstr>MONITOROVÁNÍ TRANSPORT. SYSTÉMU PRO KYSLÍK</vt:lpstr>
      <vt:lpstr>Prezentace aplikace PowerPoint</vt:lpstr>
      <vt:lpstr>Prezentace aplikace PowerPoint</vt:lpstr>
      <vt:lpstr>Prezentace aplikace PowerPoint</vt:lpstr>
      <vt:lpstr>Prezentace aplikace PowerPoint</vt:lpstr>
      <vt:lpstr>ZÁTĚŽOVÉ TESTY U KARDIAKŮ ischemická choroba srdeční (angina pectoris, infarkt myokardu), kardiomyopatie, srdeční vady a jiné</vt:lpstr>
      <vt:lpstr>Prezentace aplikace PowerPoint</vt:lpstr>
      <vt:lpstr>ZÁTĚŽOVÉ TESTY U KARDIAKŮ</vt:lpstr>
      <vt:lpstr>ZÁTĚŽOVÉ TESTY U KARDIAKŮ</vt:lpstr>
      <vt:lpstr>ZÁTĚŽOVÉ TESTY U KARDIAKŮ</vt:lpstr>
      <vt:lpstr>Prezentace aplikace PowerPoint</vt:lpstr>
      <vt:lpstr>ZÁTĚŽOVÉ TESTY A MONITOROVÁNÍ U KARDIAKŮ</vt:lpstr>
      <vt:lpstr>ZÁTĚŽOVÉ TESTY A MONITOROVÁNÍ U KARDIAKŮ</vt:lpstr>
      <vt:lpstr>ZÁTĚŽOVÉ TESTY A MONITOROVÁNÍ U KARDIAKŮ</vt:lpstr>
      <vt:lpstr>ZÁTĚŽOVÉ TESTY A MONITOROVÁNÍ U KARDIAKŮ</vt:lpstr>
      <vt:lpstr>ZÁTĚŽOVÉ TESTY A MONITOROVÁNÍ U KARDIAKŮ</vt:lpstr>
      <vt:lpstr>Variabilita srdeční frekvence - HRV</vt:lpstr>
      <vt:lpstr>Prezentace aplikace PowerPoint</vt:lpstr>
      <vt:lpstr>Prezentace aplikace PowerPoint</vt:lpstr>
      <vt:lpstr>Prezentace aplikace PowerPoint</vt:lpstr>
      <vt:lpstr>VariaCardio TF4</vt:lpstr>
      <vt:lpstr>Prezentace aplikace PowerPoint</vt:lpstr>
      <vt:lpstr>Prezentace aplikace PowerPoint</vt:lpstr>
      <vt:lpstr>Prezentace aplikace PowerPoint</vt:lpstr>
      <vt:lpstr>Prezentace aplikace PowerPoint</vt:lpstr>
      <vt:lpstr>ZÁTĚŽOVÉ TESTY U PORUCH KREVNÍHO TLAKU hypertenze, hypotenze, kolísání</vt:lpstr>
      <vt:lpstr>ZÁTĚŽOVÉ TESTY U PORUCH KREVNÍHO TLAKU hypertenze, hypotenze, kolísání</vt:lpstr>
      <vt:lpstr>ZÁTĚŽOVÉ TESTY U PORUCH KREVNÍHO TLAKU hypertenze, hypotenze, kolísání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MONITORING U PORUCH KREVNÍHO TLAKU hypertenze, hypotenze, kolísání</vt:lpstr>
      <vt:lpstr>MONITORING U PORUCH KREVNÍHO TLAKU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Novotný</dc:creator>
  <cp:lastModifiedBy>Jan Novotný</cp:lastModifiedBy>
  <cp:revision>255</cp:revision>
  <dcterms:created xsi:type="dcterms:W3CDTF">2015-12-01T12:18:14Z</dcterms:created>
  <dcterms:modified xsi:type="dcterms:W3CDTF">2017-12-04T10:47:22Z</dcterms:modified>
</cp:coreProperties>
</file>